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8" r:id="rId3"/>
    <p:sldId id="286" r:id="rId4"/>
    <p:sldId id="260" r:id="rId5"/>
    <p:sldId id="263" r:id="rId6"/>
    <p:sldId id="261" r:id="rId7"/>
    <p:sldId id="259" r:id="rId8"/>
    <p:sldId id="268" r:id="rId9"/>
    <p:sldId id="287" r:id="rId10"/>
    <p:sldId id="267" r:id="rId11"/>
    <p:sldId id="269" r:id="rId12"/>
    <p:sldId id="271" r:id="rId13"/>
    <p:sldId id="272" r:id="rId14"/>
    <p:sldId id="273" r:id="rId15"/>
    <p:sldId id="279" r:id="rId16"/>
    <p:sldId id="274" r:id="rId17"/>
    <p:sldId id="275" r:id="rId18"/>
    <p:sldId id="276" r:id="rId19"/>
    <p:sldId id="265" r:id="rId20"/>
    <p:sldId id="270" r:id="rId21"/>
    <p:sldId id="278" r:id="rId22"/>
    <p:sldId id="280" r:id="rId23"/>
    <p:sldId id="282" r:id="rId24"/>
    <p:sldId id="283" r:id="rId25"/>
    <p:sldId id="284" r:id="rId26"/>
    <p:sldId id="277" r:id="rId27"/>
    <p:sldId id="285" r:id="rId2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22" d="100"/>
          <a:sy n="122"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5038EB3B-B72A-495E-A05F-6ACFAAD37BBE}" type="datetimeFigureOut">
              <a:rPr lang="en-GB" smtClean="0"/>
              <a:t>29/09/2026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760B0EFF-9ECF-4998-91A7-B78B3C9A4B96}" type="slidenum">
              <a:rPr lang="en-GB" smtClean="0"/>
              <a:t>‹#›</a:t>
            </a:fld>
            <a:endParaRPr lang="en-GB"/>
          </a:p>
        </p:txBody>
      </p:sp>
    </p:spTree>
    <p:extLst>
      <p:ext uri="{BB962C8B-B14F-4D97-AF65-F5344CB8AC3E}">
        <p14:creationId xmlns:p14="http://schemas.microsoft.com/office/powerpoint/2010/main" val="3383848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3: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en-GB"/>
              <a:t>Meet the Team!</a:t>
            </a:r>
            <a:endParaRPr/>
          </a:p>
          <a:p>
            <a:pPr marL="457200" lvl="0" indent="-317500" algn="l" rtl="0">
              <a:lnSpc>
                <a:spcPct val="100000"/>
              </a:lnSpc>
              <a:spcBef>
                <a:spcPts val="0"/>
              </a:spcBef>
              <a:spcAft>
                <a:spcPts val="0"/>
              </a:spcAft>
              <a:buSzPts val="1400"/>
              <a:buChar char="●"/>
            </a:pPr>
            <a:r>
              <a:rPr lang="en-GB"/>
              <a:t>You will be able to meet all these staff members later on this afternoon.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GB"/>
              <a:t>Mrs Chisholm has worked in this school for a number of years. I have been lucky enough to have had Mrs C as my TA for ⅗ years </a:t>
            </a:r>
            <a:endParaRPr/>
          </a:p>
          <a:p>
            <a:pPr marL="0" lvl="0" indent="0" algn="l" rtl="0">
              <a:lnSpc>
                <a:spcPct val="100000"/>
              </a:lnSpc>
              <a:spcBef>
                <a:spcPts val="0"/>
              </a:spcBef>
              <a:spcAft>
                <a:spcPts val="0"/>
              </a:spcAft>
              <a:buSzPts val="1400"/>
              <a:buNone/>
            </a:pPr>
            <a:r>
              <a:rPr lang="en-GB"/>
              <a:t>Miss Guan has been working as an additional member of staff in our Nursery this year, so will join the children as they move into Reception</a:t>
            </a:r>
            <a:endParaRPr/>
          </a:p>
          <a:p>
            <a:pPr marL="0" lvl="0" indent="0" algn="l" rtl="0">
              <a:lnSpc>
                <a:spcPct val="100000"/>
              </a:lnSpc>
              <a:spcBef>
                <a:spcPts val="0"/>
              </a:spcBef>
              <a:spcAft>
                <a:spcPts val="0"/>
              </a:spcAft>
              <a:buSzPts val="1400"/>
              <a:buNone/>
            </a:pPr>
            <a:r>
              <a:rPr lang="en-GB"/>
              <a:t>Mrs Ruata is a new member of staff who will be officially joining us in September. She is very passionate about supporting children with learning barriers </a:t>
            </a:r>
            <a:endParaRPr/>
          </a:p>
          <a:p>
            <a:pPr marL="0" lvl="0" indent="0" algn="l" rtl="0">
              <a:lnSpc>
                <a:spcPct val="100000"/>
              </a:lnSpc>
              <a:spcBef>
                <a:spcPts val="0"/>
              </a:spcBef>
              <a:spcAft>
                <a:spcPts val="0"/>
              </a:spcAft>
              <a:buSzPts val="1400"/>
              <a:buNone/>
            </a:pPr>
            <a:r>
              <a:rPr lang="en-GB"/>
              <a:t>Mrs Heatley is a new member of staff. She has a lot of experience in Early Years and is really keen and excited about joining our school!</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GB"/>
              <a:t>I am going to pass you over to Mrs Heatley now, who will explain a few things about what to expect in September during those first few weeks in school</a:t>
            </a:r>
            <a:endParaRPr/>
          </a:p>
        </p:txBody>
      </p:sp>
      <p:sp>
        <p:nvSpPr>
          <p:cNvPr id="111" name="Google Shape;111;p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22788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ACD1457-7053-4CDE-9D4D-80024095ADDF}"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ECA272-559B-4A39-9DCC-3C5E454C0371}" type="slidenum">
              <a:rPr lang="en-GB" smtClean="0"/>
              <a:t>‹#›</a:t>
            </a:fld>
            <a:endParaRPr lang="en-GB"/>
          </a:p>
        </p:txBody>
      </p:sp>
    </p:spTree>
    <p:extLst>
      <p:ext uri="{BB962C8B-B14F-4D97-AF65-F5344CB8AC3E}">
        <p14:creationId xmlns:p14="http://schemas.microsoft.com/office/powerpoint/2010/main" val="1910104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ACD1457-7053-4CDE-9D4D-80024095ADDF}"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ECA272-559B-4A39-9DCC-3C5E454C0371}" type="slidenum">
              <a:rPr lang="en-GB" smtClean="0"/>
              <a:t>‹#›</a:t>
            </a:fld>
            <a:endParaRPr lang="en-GB"/>
          </a:p>
        </p:txBody>
      </p:sp>
    </p:spTree>
    <p:extLst>
      <p:ext uri="{BB962C8B-B14F-4D97-AF65-F5344CB8AC3E}">
        <p14:creationId xmlns:p14="http://schemas.microsoft.com/office/powerpoint/2010/main" val="3062141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ACD1457-7053-4CDE-9D4D-80024095ADDF}"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ECA272-559B-4A39-9DCC-3C5E454C0371}" type="slidenum">
              <a:rPr lang="en-GB" smtClean="0"/>
              <a:t>‹#›</a:t>
            </a:fld>
            <a:endParaRPr lang="en-GB"/>
          </a:p>
        </p:txBody>
      </p:sp>
    </p:spTree>
    <p:extLst>
      <p:ext uri="{BB962C8B-B14F-4D97-AF65-F5344CB8AC3E}">
        <p14:creationId xmlns:p14="http://schemas.microsoft.com/office/powerpoint/2010/main" val="1195931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ACD1457-7053-4CDE-9D4D-80024095ADDF}"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3ECA272-559B-4A39-9DCC-3C5E454C0371}" type="slidenum">
              <a:rPr lang="en-GB" smtClean="0"/>
              <a:t>‹#›</a:t>
            </a:fld>
            <a:endParaRPr lang="en-GB"/>
          </a:p>
        </p:txBody>
      </p:sp>
    </p:spTree>
    <p:extLst>
      <p:ext uri="{BB962C8B-B14F-4D97-AF65-F5344CB8AC3E}">
        <p14:creationId xmlns:p14="http://schemas.microsoft.com/office/powerpoint/2010/main" val="658219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ACD1457-7053-4CDE-9D4D-80024095ADDF}" type="datetimeFigureOut">
              <a:rPr lang="en-GB" smtClean="0"/>
              <a:t>29/09/2026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3ECA272-559B-4A39-9DCC-3C5E454C0371}" type="slidenum">
              <a:rPr lang="en-GB" smtClean="0"/>
              <a:t>‹#›</a:t>
            </a:fld>
            <a:endParaRPr lang="en-GB"/>
          </a:p>
        </p:txBody>
      </p:sp>
    </p:spTree>
    <p:extLst>
      <p:ext uri="{BB962C8B-B14F-4D97-AF65-F5344CB8AC3E}">
        <p14:creationId xmlns:p14="http://schemas.microsoft.com/office/powerpoint/2010/main" val="1320660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ACD1457-7053-4CDE-9D4D-80024095ADDF}" type="datetimeFigureOut">
              <a:rPr lang="en-GB" smtClean="0"/>
              <a:t>29/09/2026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3ECA272-559B-4A39-9DCC-3C5E454C0371}" type="slidenum">
              <a:rPr lang="en-GB" smtClean="0"/>
              <a:t>‹#›</a:t>
            </a:fld>
            <a:endParaRPr lang="en-GB"/>
          </a:p>
        </p:txBody>
      </p:sp>
    </p:spTree>
    <p:extLst>
      <p:ext uri="{BB962C8B-B14F-4D97-AF65-F5344CB8AC3E}">
        <p14:creationId xmlns:p14="http://schemas.microsoft.com/office/powerpoint/2010/main" val="1278185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CD1457-7053-4CDE-9D4D-80024095ADDF}" type="datetimeFigureOut">
              <a:rPr lang="en-GB" smtClean="0"/>
              <a:t>29/09/2026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3ECA272-559B-4A39-9DCC-3C5E454C0371}" type="slidenum">
              <a:rPr lang="en-GB" smtClean="0"/>
              <a:t>‹#›</a:t>
            </a:fld>
            <a:endParaRPr lang="en-GB"/>
          </a:p>
        </p:txBody>
      </p:sp>
    </p:spTree>
    <p:extLst>
      <p:ext uri="{BB962C8B-B14F-4D97-AF65-F5344CB8AC3E}">
        <p14:creationId xmlns:p14="http://schemas.microsoft.com/office/powerpoint/2010/main" val="893889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ACD1457-7053-4CDE-9D4D-80024095ADDF}"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3ECA272-559B-4A39-9DCC-3C5E454C0371}" type="slidenum">
              <a:rPr lang="en-GB" smtClean="0"/>
              <a:t>‹#›</a:t>
            </a:fld>
            <a:endParaRPr lang="en-GB"/>
          </a:p>
        </p:txBody>
      </p:sp>
    </p:spTree>
    <p:extLst>
      <p:ext uri="{BB962C8B-B14F-4D97-AF65-F5344CB8AC3E}">
        <p14:creationId xmlns:p14="http://schemas.microsoft.com/office/powerpoint/2010/main" val="672680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ACD1457-7053-4CDE-9D4D-80024095ADDF}"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3ECA272-559B-4A39-9DCC-3C5E454C0371}" type="slidenum">
              <a:rPr lang="en-GB" smtClean="0"/>
              <a:t>‹#›</a:t>
            </a:fld>
            <a:endParaRPr lang="en-GB"/>
          </a:p>
        </p:txBody>
      </p:sp>
    </p:spTree>
    <p:extLst>
      <p:ext uri="{BB962C8B-B14F-4D97-AF65-F5344CB8AC3E}">
        <p14:creationId xmlns:p14="http://schemas.microsoft.com/office/powerpoint/2010/main" val="2482335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ACD1457-7053-4CDE-9D4D-80024095ADDF}"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ECA272-559B-4A39-9DCC-3C5E454C0371}" type="slidenum">
              <a:rPr lang="en-GB" smtClean="0"/>
              <a:t>‹#›</a:t>
            </a:fld>
            <a:endParaRPr lang="en-GB"/>
          </a:p>
        </p:txBody>
      </p:sp>
    </p:spTree>
    <p:extLst>
      <p:ext uri="{BB962C8B-B14F-4D97-AF65-F5344CB8AC3E}">
        <p14:creationId xmlns:p14="http://schemas.microsoft.com/office/powerpoint/2010/main" val="1530102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ACD1457-7053-4CDE-9D4D-80024095ADDF}"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3ECA272-559B-4A39-9DCC-3C5E454C0371}" type="slidenum">
              <a:rPr lang="en-GB" smtClean="0"/>
              <a:t>‹#›</a:t>
            </a:fld>
            <a:endParaRPr lang="en-GB"/>
          </a:p>
        </p:txBody>
      </p:sp>
    </p:spTree>
    <p:extLst>
      <p:ext uri="{BB962C8B-B14F-4D97-AF65-F5344CB8AC3E}">
        <p14:creationId xmlns:p14="http://schemas.microsoft.com/office/powerpoint/2010/main" val="3753490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CD1457-7053-4CDE-9D4D-80024095ADDF}" type="datetimeFigureOut">
              <a:rPr lang="en-GB" smtClean="0"/>
              <a:t>29/09/2026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ECA272-559B-4A39-9DCC-3C5E454C0371}" type="slidenum">
              <a:rPr lang="en-GB" smtClean="0"/>
              <a:t>‹#›</a:t>
            </a:fld>
            <a:endParaRPr lang="en-GB"/>
          </a:p>
        </p:txBody>
      </p:sp>
    </p:spTree>
    <p:extLst>
      <p:ext uri="{BB962C8B-B14F-4D97-AF65-F5344CB8AC3E}">
        <p14:creationId xmlns:p14="http://schemas.microsoft.com/office/powerpoint/2010/main" val="3665702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3804" t="22971" r="10205" b="53415"/>
          <a:stretch/>
        </p:blipFill>
        <p:spPr>
          <a:xfrm>
            <a:off x="640080" y="157941"/>
            <a:ext cx="10129168" cy="1770611"/>
          </a:xfrm>
          <a:prstGeom prst="rect">
            <a:avLst/>
          </a:prstGeom>
        </p:spPr>
      </p:pic>
      <p:pic>
        <p:nvPicPr>
          <p:cNvPr id="6" name="Content Placeholder 3"/>
          <p:cNvPicPr>
            <a:picLocks noChangeAspect="1"/>
          </p:cNvPicPr>
          <p:nvPr/>
        </p:nvPicPr>
        <p:blipFill rotWithShape="1">
          <a:blip r:embed="rId2"/>
          <a:srcRect l="16759" t="59146" r="9954" b="14534"/>
          <a:stretch/>
        </p:blipFill>
        <p:spPr>
          <a:xfrm>
            <a:off x="1911926" y="4513811"/>
            <a:ext cx="8588709" cy="1670857"/>
          </a:xfrm>
          <a:prstGeom prst="rect">
            <a:avLst/>
          </a:prstGeom>
        </p:spPr>
      </p:pic>
      <p:sp>
        <p:nvSpPr>
          <p:cNvPr id="7" name="TextBox 6"/>
          <p:cNvSpPr txBox="1"/>
          <p:nvPr/>
        </p:nvSpPr>
        <p:spPr>
          <a:xfrm>
            <a:off x="3374967" y="1932351"/>
            <a:ext cx="4124847" cy="1384995"/>
          </a:xfrm>
          <a:prstGeom prst="rect">
            <a:avLst/>
          </a:prstGeom>
          <a:noFill/>
        </p:spPr>
        <p:txBody>
          <a:bodyPr wrap="none" rtlCol="0">
            <a:spAutoFit/>
          </a:bodyPr>
          <a:lstStyle/>
          <a:p>
            <a:r>
              <a:rPr lang="en-GB" sz="3000" dirty="0" smtClean="0">
                <a:solidFill>
                  <a:srgbClr val="FF0000"/>
                </a:solidFill>
                <a:latin typeface="Comic Sans MS" panose="030F0702030302020204" pitchFamily="66" charset="0"/>
              </a:rPr>
              <a:t>Teacher: Mrs Heatley</a:t>
            </a:r>
          </a:p>
          <a:p>
            <a:endParaRPr lang="en-GB" dirty="0"/>
          </a:p>
          <a:p>
            <a:r>
              <a:rPr lang="en-GB" dirty="0" smtClean="0"/>
              <a:t> </a:t>
            </a:r>
          </a:p>
          <a:p>
            <a:endParaRPr lang="en-GB" dirty="0"/>
          </a:p>
        </p:txBody>
      </p:sp>
      <p:pic>
        <p:nvPicPr>
          <p:cNvPr id="8" name="Content Placeholder 7"/>
          <p:cNvPicPr>
            <a:picLocks noChangeAspect="1"/>
          </p:cNvPicPr>
          <p:nvPr/>
        </p:nvPicPr>
        <p:blipFill rotWithShape="1">
          <a:blip r:embed="rId3"/>
          <a:srcRect l="36854" t="53562" r="20055" b="40707"/>
          <a:stretch/>
        </p:blipFill>
        <p:spPr>
          <a:xfrm>
            <a:off x="1911926" y="2647124"/>
            <a:ext cx="7200380" cy="538680"/>
          </a:xfrm>
          <a:prstGeom prst="rect">
            <a:avLst/>
          </a:prstGeom>
        </p:spPr>
      </p:pic>
      <p:sp>
        <p:nvSpPr>
          <p:cNvPr id="9" name="TextBox 8"/>
          <p:cNvSpPr txBox="1"/>
          <p:nvPr/>
        </p:nvSpPr>
        <p:spPr>
          <a:xfrm>
            <a:off x="1733736" y="3317346"/>
            <a:ext cx="8559126" cy="1015663"/>
          </a:xfrm>
          <a:prstGeom prst="rect">
            <a:avLst/>
          </a:prstGeom>
          <a:noFill/>
        </p:spPr>
        <p:txBody>
          <a:bodyPr wrap="square" rtlCol="0">
            <a:spAutoFit/>
          </a:bodyPr>
          <a:lstStyle/>
          <a:p>
            <a:r>
              <a:rPr lang="en-GB" sz="3000" dirty="0" smtClean="0">
                <a:latin typeface="Comic Sans MS" panose="030F0702030302020204" pitchFamily="66" charset="0"/>
              </a:rPr>
              <a:t>Part time teaching assistants: </a:t>
            </a:r>
          </a:p>
          <a:p>
            <a:r>
              <a:rPr lang="en-GB" sz="3000" dirty="0" smtClean="0">
                <a:latin typeface="Comic Sans MS" panose="030F0702030302020204" pitchFamily="66" charset="0"/>
              </a:rPr>
              <a:t>Mrs </a:t>
            </a:r>
            <a:r>
              <a:rPr lang="en-GB" sz="3000" dirty="0" err="1" smtClean="0">
                <a:latin typeface="Comic Sans MS" panose="030F0702030302020204" pitchFamily="66" charset="0"/>
              </a:rPr>
              <a:t>Campanella</a:t>
            </a:r>
            <a:r>
              <a:rPr lang="en-GB" sz="3000" dirty="0" smtClean="0">
                <a:latin typeface="Comic Sans MS" panose="030F0702030302020204" pitchFamily="66" charset="0"/>
              </a:rPr>
              <a:t>, Mr Riley and Miss Rickard. </a:t>
            </a:r>
            <a:endParaRPr lang="en-GB" sz="3000" dirty="0">
              <a:latin typeface="Comic Sans MS" panose="030F0702030302020204" pitchFamily="66" charset="0"/>
            </a:endParaRPr>
          </a:p>
        </p:txBody>
      </p:sp>
    </p:spTree>
    <p:extLst>
      <p:ext uri="{BB962C8B-B14F-4D97-AF65-F5344CB8AC3E}">
        <p14:creationId xmlns:p14="http://schemas.microsoft.com/office/powerpoint/2010/main" val="32595670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05169" y="361911"/>
            <a:ext cx="11836895" cy="4247317"/>
          </a:xfrm>
          <a:prstGeom prst="rect">
            <a:avLst/>
          </a:prstGeom>
          <a:noFill/>
        </p:spPr>
        <p:txBody>
          <a:bodyPr wrap="none" rtlCol="0">
            <a:spAutoFit/>
          </a:bodyPr>
          <a:lstStyle/>
          <a:p>
            <a:r>
              <a:rPr lang="en-GB" sz="3000" dirty="0" smtClean="0">
                <a:latin typeface="Comic Sans MS" panose="030F0702030302020204" pitchFamily="66" charset="0"/>
              </a:rPr>
              <a:t>This is my 4rd year St Bernadette, but I have been teaching </a:t>
            </a:r>
          </a:p>
          <a:p>
            <a:r>
              <a:rPr lang="en-GB" sz="3000" dirty="0" smtClean="0">
                <a:latin typeface="Comic Sans MS" panose="030F0702030302020204" pitchFamily="66" charset="0"/>
              </a:rPr>
              <a:t>for 28 years! </a:t>
            </a:r>
          </a:p>
          <a:p>
            <a:endParaRPr lang="en-GB" sz="3000" dirty="0">
              <a:latin typeface="Comic Sans MS" panose="030F0702030302020204" pitchFamily="66" charset="0"/>
            </a:endParaRPr>
          </a:p>
          <a:p>
            <a:r>
              <a:rPr lang="en-GB" sz="3000" dirty="0" smtClean="0">
                <a:solidFill>
                  <a:srgbClr val="00B050"/>
                </a:solidFill>
                <a:latin typeface="Comic Sans MS" panose="030F0702030302020204" pitchFamily="66" charset="0"/>
              </a:rPr>
              <a:t>I have worked in 2 other Catholic primary schools in the </a:t>
            </a:r>
          </a:p>
          <a:p>
            <a:r>
              <a:rPr lang="en-GB" sz="3000" dirty="0" smtClean="0">
                <a:solidFill>
                  <a:srgbClr val="00B050"/>
                </a:solidFill>
                <a:latin typeface="Comic Sans MS" panose="030F0702030302020204" pitchFamily="66" charset="0"/>
              </a:rPr>
              <a:t>London Borough of Haringey and was in my last school for </a:t>
            </a:r>
            <a:r>
              <a:rPr lang="en-GB" sz="3000" dirty="0" smtClean="0">
                <a:solidFill>
                  <a:srgbClr val="FF0000"/>
                </a:solidFill>
                <a:latin typeface="Comic Sans MS" panose="030F0702030302020204" pitchFamily="66" charset="0"/>
              </a:rPr>
              <a:t>19</a:t>
            </a:r>
          </a:p>
          <a:p>
            <a:r>
              <a:rPr lang="en-GB" sz="3000" dirty="0" smtClean="0">
                <a:solidFill>
                  <a:srgbClr val="00B050"/>
                </a:solidFill>
                <a:latin typeface="Comic Sans MS" panose="030F0702030302020204" pitchFamily="66" charset="0"/>
              </a:rPr>
              <a:t>years! My daughters attended the school too. </a:t>
            </a:r>
          </a:p>
          <a:p>
            <a:endParaRPr lang="en-GB" sz="3000" dirty="0">
              <a:latin typeface="Comic Sans MS" panose="030F0702030302020204" pitchFamily="66" charset="0"/>
            </a:endParaRPr>
          </a:p>
          <a:p>
            <a:r>
              <a:rPr lang="en-GB" sz="3000" dirty="0" smtClean="0">
                <a:solidFill>
                  <a:srgbClr val="0070C0"/>
                </a:solidFill>
                <a:latin typeface="Comic Sans MS" panose="030F0702030302020204" pitchFamily="66" charset="0"/>
              </a:rPr>
              <a:t>I have worked in various year groups, from Reception to Year 3. </a:t>
            </a:r>
          </a:p>
          <a:p>
            <a:r>
              <a:rPr lang="en-GB" sz="3000" dirty="0" smtClean="0">
                <a:solidFill>
                  <a:srgbClr val="0070C0"/>
                </a:solidFill>
                <a:latin typeface="Comic Sans MS" panose="030F0702030302020204" pitchFamily="66" charset="0"/>
              </a:rPr>
              <a:t>But the majority of my career has been in Early Years. </a:t>
            </a:r>
            <a:endParaRPr lang="en-GB" sz="3000" dirty="0">
              <a:solidFill>
                <a:srgbClr val="0070C0"/>
              </a:solidFill>
              <a:latin typeface="Comic Sans MS" panose="030F0702030302020204" pitchFamily="66" charset="0"/>
            </a:endParaRPr>
          </a:p>
        </p:txBody>
      </p:sp>
      <p:pic>
        <p:nvPicPr>
          <p:cNvPr id="2056" name="Picture 8" descr="London Borough of Haringey - UKDE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3642" y="4917732"/>
            <a:ext cx="3603687" cy="140686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lh3.googleusercontent.com/ElfrFBWWxhO3qnp20vc9zNO9nUnM54jNtedLmS2yU4IVo-zcMBucYwoqlkHwF3QlWaOfPZ76B5wvQaX2Jk-qzk4VguZ30UzbeviCAr2td2XNU-7-31zhJqhp9uxuDYJ3Xd3z3rhw9i5TN4NFyB8tcg0y=s20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4975" y="4733033"/>
            <a:ext cx="1690158" cy="1591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3689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3"/>
          <p:cNvSpPr/>
          <p:nvPr/>
        </p:nvSpPr>
        <p:spPr>
          <a:xfrm>
            <a:off x="-266344" y="421943"/>
            <a:ext cx="12861420" cy="786213"/>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4" name="Google Shape;114;p3"/>
          <p:cNvPicPr preferRelativeResize="0"/>
          <p:nvPr/>
        </p:nvPicPr>
        <p:blipFill rotWithShape="1">
          <a:blip r:embed="rId3">
            <a:alphaModFix/>
          </a:blip>
          <a:srcRect/>
          <a:stretch/>
        </p:blipFill>
        <p:spPr>
          <a:xfrm>
            <a:off x="230677" y="237138"/>
            <a:ext cx="1231000" cy="1155825"/>
          </a:xfrm>
          <a:prstGeom prst="rect">
            <a:avLst/>
          </a:prstGeom>
          <a:noFill/>
          <a:ln>
            <a:noFill/>
          </a:ln>
        </p:spPr>
      </p:pic>
      <p:sp>
        <p:nvSpPr>
          <p:cNvPr id="115" name="Google Shape;115;p3"/>
          <p:cNvSpPr txBox="1"/>
          <p:nvPr/>
        </p:nvSpPr>
        <p:spPr>
          <a:xfrm>
            <a:off x="0" y="490210"/>
            <a:ext cx="1219200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GB" sz="3600" b="0" i="0" u="none" strike="noStrike" cap="none">
                <a:solidFill>
                  <a:schemeClr val="dk1"/>
                </a:solidFill>
                <a:latin typeface="Comic Sans MS"/>
                <a:ea typeface="Comic Sans MS"/>
                <a:cs typeface="Comic Sans MS"/>
                <a:sym typeface="Comic Sans MS"/>
              </a:rPr>
              <a:t>St Bernadette Catholic Primary School</a:t>
            </a:r>
            <a:endParaRPr sz="1400" b="0" i="0" u="none" strike="noStrike" cap="none">
              <a:solidFill>
                <a:srgbClr val="000000"/>
              </a:solidFill>
              <a:latin typeface="Arial"/>
              <a:ea typeface="Arial"/>
              <a:cs typeface="Arial"/>
              <a:sym typeface="Arial"/>
            </a:endParaRPr>
          </a:p>
        </p:txBody>
      </p:sp>
      <p:sp>
        <p:nvSpPr>
          <p:cNvPr id="116" name="Google Shape;116;p3"/>
          <p:cNvSpPr/>
          <p:nvPr/>
        </p:nvSpPr>
        <p:spPr>
          <a:xfrm>
            <a:off x="1" y="1276423"/>
            <a:ext cx="12192000" cy="3077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4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400" b="0" i="0" u="none" strike="noStrike" cap="none">
              <a:solidFill>
                <a:schemeClr val="dk1"/>
              </a:solidFill>
              <a:latin typeface="Comic Sans MS"/>
              <a:ea typeface="Comic Sans MS"/>
              <a:cs typeface="Comic Sans MS"/>
              <a:sym typeface="Comic Sans MS"/>
            </a:endParaRPr>
          </a:p>
        </p:txBody>
      </p:sp>
      <p:sp>
        <p:nvSpPr>
          <p:cNvPr id="117" name="Google Shape;117;p3"/>
          <p:cNvSpPr txBox="1"/>
          <p:nvPr/>
        </p:nvSpPr>
        <p:spPr>
          <a:xfrm>
            <a:off x="0" y="1965533"/>
            <a:ext cx="12192000"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200" b="1" i="0" u="sng" strike="noStrike" cap="none">
                <a:solidFill>
                  <a:schemeClr val="dk1"/>
                </a:solidFill>
                <a:latin typeface="Comic Sans MS"/>
                <a:ea typeface="Comic Sans MS"/>
                <a:cs typeface="Comic Sans MS"/>
                <a:sym typeface="Comic Sans MS"/>
              </a:rPr>
              <a:t>Meet the Reception Team</a:t>
            </a:r>
            <a:endParaRPr sz="1400" b="0" i="0" u="none" strike="noStrike" cap="none">
              <a:solidFill>
                <a:srgbClr val="000000"/>
              </a:solidFill>
              <a:latin typeface="Arial"/>
              <a:ea typeface="Arial"/>
              <a:cs typeface="Arial"/>
              <a:sym typeface="Arial"/>
            </a:endParaRPr>
          </a:p>
        </p:txBody>
      </p:sp>
      <p:sp>
        <p:nvSpPr>
          <p:cNvPr id="118" name="Google Shape;118;p3"/>
          <p:cNvSpPr txBox="1"/>
          <p:nvPr/>
        </p:nvSpPr>
        <p:spPr>
          <a:xfrm>
            <a:off x="2617702" y="5780282"/>
            <a:ext cx="2060100" cy="7847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500" b="1" i="0" u="sng" strike="noStrike" cap="none">
                <a:solidFill>
                  <a:srgbClr val="000000"/>
                </a:solidFill>
                <a:latin typeface="Comic Sans MS"/>
                <a:ea typeface="Comic Sans MS"/>
                <a:cs typeface="Comic Sans MS"/>
                <a:sym typeface="Comic Sans MS"/>
              </a:rPr>
              <a:t>Mrs Chisholm</a:t>
            </a:r>
            <a:endParaRPr sz="1500" b="1" i="0" u="sng"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100"/>
              <a:buFont typeface="Arial"/>
              <a:buNone/>
            </a:pPr>
            <a:r>
              <a:rPr lang="en-GB" sz="1500" b="0" i="0" u="none" strike="noStrike" cap="none">
                <a:solidFill>
                  <a:srgbClr val="000000"/>
                </a:solidFill>
                <a:latin typeface="Comic Sans MS"/>
                <a:ea typeface="Comic Sans MS"/>
                <a:cs typeface="Comic Sans MS"/>
                <a:sym typeface="Comic Sans MS"/>
              </a:rPr>
              <a:t>(Teaching Assistant</a:t>
            </a:r>
            <a:endParaRPr/>
          </a:p>
          <a:p>
            <a:pPr marL="0" marR="0" lvl="0" indent="0" algn="ctr" rtl="0">
              <a:lnSpc>
                <a:spcPct val="100000"/>
              </a:lnSpc>
              <a:spcBef>
                <a:spcPts val="0"/>
              </a:spcBef>
              <a:spcAft>
                <a:spcPts val="0"/>
              </a:spcAft>
              <a:buClr>
                <a:srgbClr val="000000"/>
              </a:buClr>
              <a:buSzPts val="1100"/>
              <a:buFont typeface="Arial"/>
              <a:buNone/>
            </a:pPr>
            <a:r>
              <a:rPr lang="en-GB" sz="1500" b="0" i="0" u="none" strike="noStrike" cap="none">
                <a:solidFill>
                  <a:srgbClr val="000000"/>
                </a:solidFill>
                <a:latin typeface="Comic Sans MS"/>
                <a:ea typeface="Comic Sans MS"/>
                <a:cs typeface="Comic Sans MS"/>
                <a:sym typeface="Comic Sans MS"/>
              </a:rPr>
              <a:t>Full time )</a:t>
            </a:r>
            <a:endParaRPr sz="1500" b="0" i="0" u="none" strike="noStrike" cap="none">
              <a:solidFill>
                <a:srgbClr val="000000"/>
              </a:solidFill>
              <a:latin typeface="Comic Sans MS"/>
              <a:ea typeface="Comic Sans MS"/>
              <a:cs typeface="Comic Sans MS"/>
              <a:sym typeface="Comic Sans MS"/>
            </a:endParaRPr>
          </a:p>
        </p:txBody>
      </p:sp>
      <p:sp>
        <p:nvSpPr>
          <p:cNvPr id="119" name="Google Shape;119;p3"/>
          <p:cNvSpPr txBox="1"/>
          <p:nvPr/>
        </p:nvSpPr>
        <p:spPr>
          <a:xfrm>
            <a:off x="-1861" y="5664782"/>
            <a:ext cx="2588100" cy="785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500" b="1" i="0" u="sng" strike="noStrike" cap="none">
                <a:solidFill>
                  <a:srgbClr val="000000"/>
                </a:solidFill>
                <a:latin typeface="Comic Sans MS"/>
                <a:ea typeface="Comic Sans MS"/>
                <a:cs typeface="Comic Sans MS"/>
                <a:sym typeface="Comic Sans MS"/>
              </a:rPr>
              <a:t>Mrs Heatley</a:t>
            </a:r>
            <a:endParaRPr sz="1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GB" sz="1500" b="0" i="0" u="none" strike="noStrike" cap="none">
                <a:solidFill>
                  <a:srgbClr val="000000"/>
                </a:solidFill>
                <a:latin typeface="Comic Sans MS"/>
                <a:ea typeface="Comic Sans MS"/>
                <a:cs typeface="Comic Sans MS"/>
                <a:sym typeface="Comic Sans MS"/>
              </a:rPr>
              <a:t>(Class Teacher &amp; Early Years Leader)</a:t>
            </a:r>
            <a:endParaRPr sz="1800" b="0" i="0" u="none" strike="noStrike" cap="none">
              <a:solidFill>
                <a:srgbClr val="000000"/>
              </a:solidFill>
              <a:latin typeface="Arial"/>
              <a:ea typeface="Arial"/>
              <a:cs typeface="Arial"/>
              <a:sym typeface="Arial"/>
            </a:endParaRPr>
          </a:p>
        </p:txBody>
      </p:sp>
      <p:pic>
        <p:nvPicPr>
          <p:cNvPr id="120" name="Google Shape;120;p3"/>
          <p:cNvPicPr preferRelativeResize="0"/>
          <p:nvPr/>
        </p:nvPicPr>
        <p:blipFill rotWithShape="1">
          <a:blip r:embed="rId4">
            <a:alphaModFix/>
          </a:blip>
          <a:srcRect l="11053" t="6792" r="10441" b="14946"/>
          <a:stretch/>
        </p:blipFill>
        <p:spPr>
          <a:xfrm rot="-5400000">
            <a:off x="2228027" y="3052513"/>
            <a:ext cx="2839450" cy="2123026"/>
          </a:xfrm>
          <a:prstGeom prst="rect">
            <a:avLst/>
          </a:prstGeom>
          <a:noFill/>
          <a:ln>
            <a:noFill/>
          </a:ln>
        </p:spPr>
      </p:pic>
      <p:pic>
        <p:nvPicPr>
          <p:cNvPr id="121" name="Google Shape;121;p3"/>
          <p:cNvPicPr preferRelativeResize="0"/>
          <p:nvPr/>
        </p:nvPicPr>
        <p:blipFill rotWithShape="1">
          <a:blip r:embed="rId5">
            <a:alphaModFix/>
          </a:blip>
          <a:srcRect/>
          <a:stretch/>
        </p:blipFill>
        <p:spPr>
          <a:xfrm>
            <a:off x="230677" y="2694301"/>
            <a:ext cx="2123025" cy="2826488"/>
          </a:xfrm>
          <a:prstGeom prst="rect">
            <a:avLst/>
          </a:prstGeom>
          <a:noFill/>
          <a:ln>
            <a:noFill/>
          </a:ln>
        </p:spPr>
      </p:pic>
      <p:sp>
        <p:nvSpPr>
          <p:cNvPr id="122" name="Google Shape;122;p3" descr="Image preview"/>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123" name="Google Shape;123;p3"/>
          <p:cNvPicPr preferRelativeResize="0"/>
          <p:nvPr/>
        </p:nvPicPr>
        <p:blipFill rotWithShape="1">
          <a:blip r:embed="rId6">
            <a:alphaModFix/>
          </a:blip>
          <a:srcRect/>
          <a:stretch/>
        </p:blipFill>
        <p:spPr>
          <a:xfrm>
            <a:off x="9812056" y="2693954"/>
            <a:ext cx="2373921" cy="2839797"/>
          </a:xfrm>
          <a:prstGeom prst="rect">
            <a:avLst/>
          </a:prstGeom>
          <a:noFill/>
          <a:ln>
            <a:noFill/>
          </a:ln>
        </p:spPr>
      </p:pic>
      <p:sp>
        <p:nvSpPr>
          <p:cNvPr id="126" name="Google Shape;126;p3"/>
          <p:cNvSpPr/>
          <p:nvPr/>
        </p:nvSpPr>
        <p:spPr>
          <a:xfrm>
            <a:off x="7830393" y="5745230"/>
            <a:ext cx="6096000" cy="5231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GB" sz="1400" b="1" i="0" u="sng" strike="noStrike" cap="none" dirty="0">
                <a:solidFill>
                  <a:srgbClr val="000000"/>
                </a:solidFill>
                <a:latin typeface="Comic Sans MS"/>
                <a:ea typeface="Comic Sans MS"/>
                <a:cs typeface="Comic Sans MS"/>
                <a:sym typeface="Comic Sans MS"/>
              </a:rPr>
              <a:t>Miss Rickard</a:t>
            </a:r>
            <a:endParaRPr sz="1400" b="1" i="0" u="sng" strike="noStrike" cap="none" dirty="0">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None/>
            </a:pPr>
            <a:r>
              <a:rPr lang="en-GB" sz="1400" b="0" i="0" u="none" strike="noStrike" cap="none" dirty="0" smtClean="0">
                <a:solidFill>
                  <a:srgbClr val="000000"/>
                </a:solidFill>
                <a:latin typeface="Comic Sans MS"/>
                <a:ea typeface="Comic Sans MS"/>
                <a:cs typeface="Comic Sans MS"/>
                <a:sym typeface="Comic Sans MS"/>
              </a:rPr>
              <a:t>(SEN support )</a:t>
            </a:r>
            <a:endParaRPr sz="1400" b="0" i="0" u="none" strike="noStrike" cap="none" dirty="0">
              <a:solidFill>
                <a:srgbClr val="000000"/>
              </a:solidFill>
              <a:latin typeface="Comic Sans MS"/>
              <a:ea typeface="Comic Sans MS"/>
              <a:cs typeface="Comic Sans MS"/>
              <a:sym typeface="Comic Sans MS"/>
            </a:endParaRPr>
          </a:p>
        </p:txBody>
      </p:sp>
      <p:sp>
        <p:nvSpPr>
          <p:cNvPr id="127" name="Google Shape;127;p3"/>
          <p:cNvSpPr/>
          <p:nvPr/>
        </p:nvSpPr>
        <p:spPr>
          <a:xfrm>
            <a:off x="5321862" y="5763269"/>
            <a:ext cx="6096000" cy="5231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GB" sz="1400" b="1" i="0" u="sng" strike="noStrike" cap="none" dirty="0" smtClean="0">
                <a:solidFill>
                  <a:srgbClr val="000000"/>
                </a:solidFill>
                <a:latin typeface="Comic Sans MS"/>
                <a:ea typeface="Comic Sans MS"/>
                <a:cs typeface="Comic Sans MS"/>
                <a:sym typeface="Comic Sans MS"/>
              </a:rPr>
              <a:t>Mr Riley</a:t>
            </a:r>
            <a:endParaRPr sz="1400" b="1" i="0" u="sng" strike="noStrike" cap="none" dirty="0">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None/>
            </a:pPr>
            <a:r>
              <a:rPr lang="en-GB" sz="1400" b="0" i="0" u="none" strike="noStrike" cap="none" dirty="0" smtClean="0">
                <a:solidFill>
                  <a:srgbClr val="000000"/>
                </a:solidFill>
                <a:latin typeface="Comic Sans MS"/>
                <a:ea typeface="Comic Sans MS"/>
                <a:cs typeface="Comic Sans MS"/>
                <a:sym typeface="Comic Sans MS"/>
              </a:rPr>
              <a:t>(SEN support)</a:t>
            </a:r>
            <a:endParaRPr sz="1400" b="0" i="0" u="none" strike="noStrike" cap="none" dirty="0">
              <a:solidFill>
                <a:srgbClr val="000000"/>
              </a:solidFill>
              <a:latin typeface="Comic Sans MS"/>
              <a:ea typeface="Comic Sans MS"/>
              <a:cs typeface="Comic Sans MS"/>
              <a:sym typeface="Comic Sans MS"/>
            </a:endParaRPr>
          </a:p>
        </p:txBody>
      </p:sp>
      <p:sp>
        <p:nvSpPr>
          <p:cNvPr id="128" name="Google Shape;128;p3"/>
          <p:cNvSpPr/>
          <p:nvPr/>
        </p:nvSpPr>
        <p:spPr>
          <a:xfrm>
            <a:off x="3994901" y="5745230"/>
            <a:ext cx="4059770" cy="5231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GB" sz="1400" b="1" i="0" u="sng" strike="noStrike" cap="none" dirty="0">
                <a:solidFill>
                  <a:srgbClr val="000000"/>
                </a:solidFill>
                <a:latin typeface="Comic Sans MS"/>
                <a:ea typeface="Comic Sans MS"/>
                <a:cs typeface="Comic Sans MS"/>
                <a:sym typeface="Comic Sans MS"/>
              </a:rPr>
              <a:t>Mrs </a:t>
            </a:r>
            <a:r>
              <a:rPr lang="en-GB" sz="1400" b="1" u="sng" dirty="0" err="1" smtClean="0">
                <a:solidFill>
                  <a:srgbClr val="000000"/>
                </a:solidFill>
                <a:latin typeface="Comic Sans MS"/>
                <a:ea typeface="Comic Sans MS"/>
                <a:cs typeface="Comic Sans MS"/>
                <a:sym typeface="Comic Sans MS"/>
              </a:rPr>
              <a:t>Campanella</a:t>
            </a:r>
            <a:endParaRPr sz="1400" b="1" i="0" u="sng" strike="noStrike" cap="none" dirty="0">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None/>
            </a:pPr>
            <a:r>
              <a:rPr lang="en-GB" sz="1400" b="0" i="0" u="none" strike="noStrike" cap="none" smtClean="0">
                <a:solidFill>
                  <a:srgbClr val="000000"/>
                </a:solidFill>
                <a:latin typeface="Comic Sans MS"/>
                <a:ea typeface="Comic Sans MS"/>
                <a:cs typeface="Comic Sans MS"/>
                <a:sym typeface="Comic Sans MS"/>
              </a:rPr>
              <a:t>(</a:t>
            </a:r>
            <a:r>
              <a:rPr lang="en-GB" sz="1400" smtClean="0">
                <a:solidFill>
                  <a:srgbClr val="000000"/>
                </a:solidFill>
                <a:latin typeface="Comic Sans MS"/>
                <a:ea typeface="Comic Sans MS"/>
                <a:cs typeface="Comic Sans MS"/>
                <a:sym typeface="Comic Sans MS"/>
              </a:rPr>
              <a:t>SEN </a:t>
            </a:r>
            <a:r>
              <a:rPr lang="en-GB" sz="1400" dirty="0" smtClean="0">
                <a:solidFill>
                  <a:srgbClr val="000000"/>
                </a:solidFill>
                <a:latin typeface="Comic Sans MS"/>
                <a:ea typeface="Comic Sans MS"/>
                <a:cs typeface="Comic Sans MS"/>
                <a:sym typeface="Comic Sans MS"/>
              </a:rPr>
              <a:t>Support </a:t>
            </a:r>
            <a:r>
              <a:rPr lang="en-GB" sz="1400" b="0" i="0" u="none" strike="noStrike" cap="none" dirty="0" smtClean="0">
                <a:solidFill>
                  <a:srgbClr val="000000"/>
                </a:solidFill>
                <a:latin typeface="Comic Sans MS"/>
                <a:ea typeface="Comic Sans MS"/>
                <a:cs typeface="Comic Sans MS"/>
                <a:sym typeface="Comic Sans MS"/>
              </a:rPr>
              <a:t>)</a:t>
            </a:r>
            <a:endParaRPr sz="1400" b="0" i="0" u="none" strike="noStrike" cap="none" dirty="0">
              <a:solidFill>
                <a:srgbClr val="000000"/>
              </a:solidFill>
              <a:latin typeface="Comic Sans MS"/>
              <a:ea typeface="Comic Sans MS"/>
              <a:cs typeface="Comic Sans MS"/>
              <a:sym typeface="Comic Sans MS"/>
            </a:endParaRPr>
          </a:p>
        </p:txBody>
      </p:sp>
      <p:pic>
        <p:nvPicPr>
          <p:cNvPr id="16" name="Picture 15"/>
          <p:cNvPicPr>
            <a:picLocks noChangeAspect="1"/>
          </p:cNvPicPr>
          <p:nvPr/>
        </p:nvPicPr>
        <p:blipFill rotWithShape="1">
          <a:blip r:embed="rId7" cstate="print">
            <a:extLst>
              <a:ext uri="{28A0092B-C50C-407E-A947-70E740481C1C}">
                <a14:useLocalDpi xmlns:a14="http://schemas.microsoft.com/office/drawing/2010/main" val="0"/>
              </a:ext>
            </a:extLst>
          </a:blip>
          <a:srcRect l="15656" b="7829"/>
          <a:stretch/>
        </p:blipFill>
        <p:spPr>
          <a:xfrm>
            <a:off x="7456493" y="2742263"/>
            <a:ext cx="1957752" cy="2852614"/>
          </a:xfrm>
          <a:prstGeom prst="rect">
            <a:avLst/>
          </a:prstGeom>
        </p:spPr>
      </p:pic>
      <p:pic>
        <p:nvPicPr>
          <p:cNvPr id="17" name="Picture 16"/>
          <p:cNvPicPr/>
          <p:nvPr/>
        </p:nvPicPr>
        <p:blipFill rotWithShape="1">
          <a:blip r:embed="rId8"/>
          <a:srcRect l="10963" t="23184" r="45188" b="19581"/>
          <a:stretch/>
        </p:blipFill>
        <p:spPr bwMode="auto">
          <a:xfrm rot="16200000">
            <a:off x="4591043" y="3232869"/>
            <a:ext cx="2852613" cy="18298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44405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50350" y="679951"/>
            <a:ext cx="7825663" cy="1261884"/>
          </a:xfrm>
          <a:prstGeom prst="rect">
            <a:avLst/>
          </a:prstGeom>
          <a:noFill/>
        </p:spPr>
        <p:txBody>
          <a:bodyPr wrap="square" rtlCol="0">
            <a:spAutoFit/>
          </a:bodyPr>
          <a:lstStyle/>
          <a:p>
            <a:r>
              <a:rPr lang="en-GB" sz="4000" b="1" u="sng" dirty="0" smtClean="0">
                <a:solidFill>
                  <a:srgbClr val="00B0F0"/>
                </a:solidFill>
                <a:latin typeface="Comic Sans MS" panose="030F0702030302020204" pitchFamily="66" charset="0"/>
              </a:rPr>
              <a:t>Staff working in Reception</a:t>
            </a:r>
          </a:p>
          <a:p>
            <a:endParaRPr lang="en-GB" dirty="0"/>
          </a:p>
          <a:p>
            <a:endParaRPr lang="en-GB" dirty="0"/>
          </a:p>
        </p:txBody>
      </p:sp>
      <p:sp>
        <p:nvSpPr>
          <p:cNvPr id="8" name="TextBox 7"/>
          <p:cNvSpPr txBox="1"/>
          <p:nvPr/>
        </p:nvSpPr>
        <p:spPr>
          <a:xfrm>
            <a:off x="835389" y="1848056"/>
            <a:ext cx="9571851" cy="1200329"/>
          </a:xfrm>
          <a:prstGeom prst="rect">
            <a:avLst/>
          </a:prstGeom>
          <a:noFill/>
        </p:spPr>
        <p:txBody>
          <a:bodyPr wrap="none" rtlCol="0">
            <a:spAutoFit/>
          </a:bodyPr>
          <a:lstStyle/>
          <a:p>
            <a:r>
              <a:rPr lang="en-GB" b="1" u="sng" dirty="0" smtClean="0">
                <a:latin typeface="Comic Sans MS" panose="030F0702030302020204" pitchFamily="66" charset="0"/>
              </a:rPr>
              <a:t>PPA Cover – Miss Weston (Monday and Wednesday afternoon)</a:t>
            </a:r>
          </a:p>
          <a:p>
            <a:endParaRPr lang="en-GB" dirty="0">
              <a:latin typeface="Comic Sans MS" panose="030F0702030302020204" pitchFamily="66" charset="0"/>
            </a:endParaRPr>
          </a:p>
          <a:p>
            <a:r>
              <a:rPr lang="en-GB" dirty="0" smtClean="0">
                <a:latin typeface="Comic Sans MS" panose="030F0702030302020204" pitchFamily="66" charset="0"/>
              </a:rPr>
              <a:t>Every teacher is given PPA time each week (Planning, Preparation and Assessment time)</a:t>
            </a:r>
          </a:p>
          <a:p>
            <a:endParaRPr lang="en-GB" dirty="0">
              <a:latin typeface="Comic Sans MS" panose="030F0702030302020204" pitchFamily="66" charset="0"/>
            </a:endParaRPr>
          </a:p>
        </p:txBody>
      </p:sp>
    </p:spTree>
    <p:extLst>
      <p:ext uri="{BB962C8B-B14F-4D97-AF65-F5344CB8AC3E}">
        <p14:creationId xmlns:p14="http://schemas.microsoft.com/office/powerpoint/2010/main" val="24370799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38466" t="15738" r="23279" b="35165"/>
          <a:stretch/>
        </p:blipFill>
        <p:spPr>
          <a:xfrm>
            <a:off x="798021" y="382385"/>
            <a:ext cx="10897986" cy="6181075"/>
          </a:xfrm>
          <a:prstGeom prst="rect">
            <a:avLst/>
          </a:prstGeom>
        </p:spPr>
      </p:pic>
    </p:spTree>
    <p:extLst>
      <p:ext uri="{BB962C8B-B14F-4D97-AF65-F5344CB8AC3E}">
        <p14:creationId xmlns:p14="http://schemas.microsoft.com/office/powerpoint/2010/main" val="33240760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3949" y="407324"/>
            <a:ext cx="12027652" cy="2246769"/>
          </a:xfrm>
          <a:prstGeom prst="rect">
            <a:avLst/>
          </a:prstGeom>
          <a:noFill/>
        </p:spPr>
        <p:txBody>
          <a:bodyPr wrap="none" rtlCol="0">
            <a:spAutoFit/>
          </a:bodyPr>
          <a:lstStyle/>
          <a:p>
            <a:r>
              <a:rPr lang="en-GB" sz="2000" b="1" u="sng" dirty="0" smtClean="0">
                <a:solidFill>
                  <a:srgbClr val="FF0000"/>
                </a:solidFill>
                <a:latin typeface="Comic Sans MS" panose="030F0702030302020204" pitchFamily="66" charset="0"/>
              </a:rPr>
              <a:t>Routines:</a:t>
            </a:r>
          </a:p>
          <a:p>
            <a:endParaRPr lang="en-GB" sz="2000" dirty="0">
              <a:latin typeface="Comic Sans MS" panose="030F0702030302020204" pitchFamily="66" charset="0"/>
            </a:endParaRPr>
          </a:p>
          <a:p>
            <a:r>
              <a:rPr lang="en-GB" sz="2000" dirty="0" smtClean="0">
                <a:latin typeface="Comic Sans MS" panose="030F0702030302020204" pitchFamily="66" charset="0"/>
              </a:rPr>
              <a:t>P.E lessons are on </a:t>
            </a:r>
            <a:r>
              <a:rPr lang="en-GB" sz="2000" dirty="0" smtClean="0">
                <a:solidFill>
                  <a:srgbClr val="FF0000"/>
                </a:solidFill>
                <a:latin typeface="Comic Sans MS" panose="030F0702030302020204" pitchFamily="66" charset="0"/>
              </a:rPr>
              <a:t>Tuesday </a:t>
            </a:r>
            <a:r>
              <a:rPr lang="en-GB" sz="2000" dirty="0" smtClean="0">
                <a:latin typeface="Comic Sans MS" panose="030F0702030302020204" pitchFamily="66" charset="0"/>
              </a:rPr>
              <a:t>mornings. The children can come to school on a </a:t>
            </a:r>
            <a:r>
              <a:rPr lang="en-GB" sz="2000" dirty="0" smtClean="0">
                <a:solidFill>
                  <a:srgbClr val="FF0000"/>
                </a:solidFill>
                <a:latin typeface="Comic Sans MS" panose="030F0702030302020204" pitchFamily="66" charset="0"/>
              </a:rPr>
              <a:t>Tuesday</a:t>
            </a:r>
            <a:r>
              <a:rPr lang="en-GB" sz="2000" dirty="0" smtClean="0">
                <a:latin typeface="Comic Sans MS" panose="030F0702030302020204" pitchFamily="66" charset="0"/>
              </a:rPr>
              <a:t> in their P.E kit. </a:t>
            </a:r>
          </a:p>
          <a:p>
            <a:r>
              <a:rPr lang="en-GB" sz="2000" dirty="0" smtClean="0">
                <a:latin typeface="Comic Sans MS" panose="030F0702030302020204" pitchFamily="66" charset="0"/>
              </a:rPr>
              <a:t>Later on in the year we will ask for their P.E kits to be brought into school but for the beginning </a:t>
            </a:r>
          </a:p>
          <a:p>
            <a:r>
              <a:rPr lang="en-GB" sz="2000" dirty="0" smtClean="0">
                <a:latin typeface="Comic Sans MS" panose="030F0702030302020204" pitchFamily="66" charset="0"/>
              </a:rPr>
              <a:t>of the year the children come to school ready for P.E.  </a:t>
            </a:r>
          </a:p>
          <a:p>
            <a:endParaRPr lang="en-GB" sz="2000" dirty="0">
              <a:latin typeface="Comic Sans MS" panose="030F0702030302020204" pitchFamily="66" charset="0"/>
            </a:endParaRPr>
          </a:p>
          <a:p>
            <a:r>
              <a:rPr lang="en-GB" sz="2000" dirty="0" smtClean="0">
                <a:latin typeface="Comic Sans MS" panose="030F0702030302020204" pitchFamily="66" charset="0"/>
              </a:rPr>
              <a:t>The P.E kit consists of: </a:t>
            </a:r>
            <a:endParaRPr lang="en-GB" sz="2000" dirty="0">
              <a:latin typeface="Comic Sans MS" panose="030F0702030302020204" pitchFamily="66" charset="0"/>
            </a:endParaRPr>
          </a:p>
        </p:txBody>
      </p:sp>
      <p:pic>
        <p:nvPicPr>
          <p:cNvPr id="5" name="Content Placeholder 7"/>
          <p:cNvPicPr>
            <a:picLocks noGrp="1" noChangeAspect="1"/>
          </p:cNvPicPr>
          <p:nvPr>
            <p:ph idx="1"/>
          </p:nvPr>
        </p:nvPicPr>
        <p:blipFill rotWithShape="1">
          <a:blip r:embed="rId2"/>
          <a:srcRect l="26430" t="49171" r="39398" b="37074"/>
          <a:stretch/>
        </p:blipFill>
        <p:spPr>
          <a:xfrm>
            <a:off x="498764" y="3175461"/>
            <a:ext cx="8911243" cy="2017642"/>
          </a:xfrm>
          <a:prstGeom prst="rect">
            <a:avLst/>
          </a:prstGeom>
        </p:spPr>
      </p:pic>
    </p:spTree>
    <p:extLst>
      <p:ext uri="{BB962C8B-B14F-4D97-AF65-F5344CB8AC3E}">
        <p14:creationId xmlns:p14="http://schemas.microsoft.com/office/powerpoint/2010/main" val="7645221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82137" y="349135"/>
            <a:ext cx="10291157" cy="4401205"/>
          </a:xfrm>
          <a:prstGeom prst="rect">
            <a:avLst/>
          </a:prstGeom>
          <a:noFill/>
        </p:spPr>
        <p:txBody>
          <a:bodyPr wrap="square" rtlCol="0">
            <a:spAutoFit/>
          </a:bodyPr>
          <a:lstStyle/>
          <a:p>
            <a:r>
              <a:rPr lang="en-GB" sz="2000" dirty="0" smtClean="0">
                <a:latin typeface="Comic Sans MS" panose="030F0702030302020204" pitchFamily="66" charset="0"/>
              </a:rPr>
              <a:t>Book changing will be on </a:t>
            </a:r>
            <a:r>
              <a:rPr lang="en-GB" sz="2000" b="1" u="sng" dirty="0" smtClean="0">
                <a:solidFill>
                  <a:srgbClr val="FF0000"/>
                </a:solidFill>
                <a:latin typeface="Comic Sans MS" panose="030F0702030302020204" pitchFamily="66" charset="0"/>
              </a:rPr>
              <a:t>Tuesday. </a:t>
            </a:r>
          </a:p>
          <a:p>
            <a:endParaRPr lang="en-GB" sz="2000" dirty="0">
              <a:solidFill>
                <a:srgbClr val="FF0000"/>
              </a:solidFill>
              <a:latin typeface="Comic Sans MS" panose="030F0702030302020204" pitchFamily="66" charset="0"/>
            </a:endParaRPr>
          </a:p>
          <a:p>
            <a:r>
              <a:rPr lang="en-GB" sz="2000" dirty="0" smtClean="0">
                <a:latin typeface="Comic Sans MS" panose="030F0702030302020204" pitchFamily="66" charset="0"/>
              </a:rPr>
              <a:t>Your child will receive one book from our reading scheme. We will also go to the school library on a Friday where your child can chose a book for you to share with them.</a:t>
            </a:r>
          </a:p>
          <a:p>
            <a:endParaRPr lang="en-GB" sz="2000" dirty="0" smtClean="0">
              <a:latin typeface="Comic Sans MS" panose="030F0702030302020204" pitchFamily="66" charset="0"/>
            </a:endParaRPr>
          </a:p>
          <a:p>
            <a:r>
              <a:rPr lang="en-GB" sz="2000" dirty="0" smtClean="0">
                <a:solidFill>
                  <a:srgbClr val="00B0F0"/>
                </a:solidFill>
                <a:latin typeface="Comic Sans MS" panose="030F0702030302020204" pitchFamily="66" charset="0"/>
              </a:rPr>
              <a:t>The books we send home first have no words in them, please do not worry! Encourage your child to tell you the story using the pictures. Talk about what will happen next, what the characters are doing, where is the story set etc. </a:t>
            </a:r>
          </a:p>
          <a:p>
            <a:endParaRPr lang="en-GB" sz="2000" dirty="0">
              <a:solidFill>
                <a:srgbClr val="FF0000"/>
              </a:solidFill>
              <a:latin typeface="Comic Sans MS" panose="030F0702030302020204" pitchFamily="66" charset="0"/>
            </a:endParaRPr>
          </a:p>
          <a:p>
            <a:r>
              <a:rPr lang="en-GB" sz="2000" dirty="0" smtClean="0">
                <a:latin typeface="Comic Sans MS" panose="030F0702030302020204" pitchFamily="66" charset="0"/>
              </a:rPr>
              <a:t>Please ensure your child has their reading diary, scheme book and library book in their book bag on </a:t>
            </a:r>
            <a:r>
              <a:rPr lang="en-GB" sz="2000" dirty="0" smtClean="0">
                <a:solidFill>
                  <a:srgbClr val="FF0000"/>
                </a:solidFill>
                <a:latin typeface="Comic Sans MS" panose="030F0702030302020204" pitchFamily="66" charset="0"/>
              </a:rPr>
              <a:t>Tuesday</a:t>
            </a:r>
            <a:r>
              <a:rPr lang="en-GB" sz="2000" dirty="0" smtClean="0">
                <a:latin typeface="Comic Sans MS" panose="030F0702030302020204" pitchFamily="66" charset="0"/>
              </a:rPr>
              <a:t>. Also ensure you have initialled the reading diary so that we can change your child’s book. If it is not initialled or a comment written we will not change it. </a:t>
            </a:r>
            <a:endParaRPr lang="en-GB" sz="2000" dirty="0">
              <a:latin typeface="Comic Sans MS" panose="030F0702030302020204" pitchFamily="66" charset="0"/>
            </a:endParaRPr>
          </a:p>
        </p:txBody>
      </p:sp>
    </p:spTree>
    <p:extLst>
      <p:ext uri="{BB962C8B-B14F-4D97-AF65-F5344CB8AC3E}">
        <p14:creationId xmlns:p14="http://schemas.microsoft.com/office/powerpoint/2010/main" val="22868533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11"/>
          <p:cNvPicPr>
            <a:picLocks noGrp="1" noChangeAspect="1"/>
          </p:cNvPicPr>
          <p:nvPr>
            <p:ph idx="1"/>
          </p:nvPr>
        </p:nvPicPr>
        <p:blipFill rotWithShape="1">
          <a:blip r:embed="rId2"/>
          <a:srcRect l="25249" t="24908" r="13930" b="34401"/>
          <a:stretch/>
        </p:blipFill>
        <p:spPr>
          <a:xfrm>
            <a:off x="664308" y="316025"/>
            <a:ext cx="8104554" cy="3873245"/>
          </a:xfrm>
          <a:prstGeom prst="rect">
            <a:avLst/>
          </a:prstGeom>
        </p:spPr>
      </p:pic>
      <p:sp>
        <p:nvSpPr>
          <p:cNvPr id="2" name="TextBox 1"/>
          <p:cNvSpPr txBox="1"/>
          <p:nvPr/>
        </p:nvSpPr>
        <p:spPr>
          <a:xfrm>
            <a:off x="664308" y="4509478"/>
            <a:ext cx="10830209" cy="1938992"/>
          </a:xfrm>
          <a:prstGeom prst="rect">
            <a:avLst/>
          </a:prstGeom>
          <a:noFill/>
        </p:spPr>
        <p:txBody>
          <a:bodyPr wrap="none" rtlCol="0">
            <a:spAutoFit/>
          </a:bodyPr>
          <a:lstStyle/>
          <a:p>
            <a:r>
              <a:rPr lang="en-GB" sz="2000" dirty="0" smtClean="0">
                <a:solidFill>
                  <a:srgbClr val="FF0000"/>
                </a:solidFill>
                <a:latin typeface="Comic Sans MS" panose="030F0702030302020204" pitchFamily="66" charset="0"/>
              </a:rPr>
              <a:t>We have also given you green books to practice letter formation in and then later </a:t>
            </a:r>
          </a:p>
          <a:p>
            <a:r>
              <a:rPr lang="en-GB" sz="2000" dirty="0" smtClean="0">
                <a:solidFill>
                  <a:srgbClr val="FF0000"/>
                </a:solidFill>
                <a:latin typeface="Comic Sans MS" panose="030F0702030302020204" pitchFamily="66" charset="0"/>
              </a:rPr>
              <a:t>on it will be writing words and then sentences. </a:t>
            </a:r>
          </a:p>
          <a:p>
            <a:endParaRPr lang="en-GB" sz="2000" dirty="0">
              <a:solidFill>
                <a:srgbClr val="FF0000"/>
              </a:solidFill>
              <a:latin typeface="Comic Sans MS" panose="030F0702030302020204" pitchFamily="66" charset="0"/>
            </a:endParaRPr>
          </a:p>
          <a:p>
            <a:endParaRPr lang="en-GB" sz="2000" dirty="0" smtClean="0">
              <a:solidFill>
                <a:srgbClr val="FF0000"/>
              </a:solidFill>
              <a:latin typeface="Comic Sans MS" panose="030F0702030302020204" pitchFamily="66" charset="0"/>
            </a:endParaRPr>
          </a:p>
          <a:p>
            <a:r>
              <a:rPr lang="en-GB" sz="2000" dirty="0" smtClean="0">
                <a:latin typeface="Comic Sans MS" panose="030F0702030302020204" pitchFamily="66" charset="0"/>
              </a:rPr>
              <a:t>Pencil grip and correct letter formation is really important and we will do </a:t>
            </a:r>
          </a:p>
          <a:p>
            <a:r>
              <a:rPr lang="en-GB" sz="2000" dirty="0" smtClean="0">
                <a:latin typeface="Comic Sans MS" panose="030F0702030302020204" pitchFamily="66" charset="0"/>
              </a:rPr>
              <a:t>lots of work around this in Reception so if you could support at home that would be great!</a:t>
            </a:r>
            <a:endParaRPr lang="en-GB" sz="2000" dirty="0">
              <a:latin typeface="Comic Sans MS" panose="030F0702030302020204" pitchFamily="66" charset="0"/>
            </a:endParaRPr>
          </a:p>
        </p:txBody>
      </p:sp>
    </p:spTree>
    <p:extLst>
      <p:ext uri="{BB962C8B-B14F-4D97-AF65-F5344CB8AC3E}">
        <p14:creationId xmlns:p14="http://schemas.microsoft.com/office/powerpoint/2010/main" val="19304218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22015" t="16058" r="9891" b="71729"/>
          <a:stretch/>
        </p:blipFill>
        <p:spPr>
          <a:xfrm>
            <a:off x="1357567" y="461106"/>
            <a:ext cx="8521078" cy="859693"/>
          </a:xfrm>
          <a:prstGeom prst="rect">
            <a:avLst/>
          </a:prstGeom>
        </p:spPr>
      </p:pic>
      <p:pic>
        <p:nvPicPr>
          <p:cNvPr id="5" name="Picture 4"/>
          <p:cNvPicPr>
            <a:picLocks noChangeAspect="1"/>
          </p:cNvPicPr>
          <p:nvPr/>
        </p:nvPicPr>
        <p:blipFill rotWithShape="1">
          <a:blip r:embed="rId2"/>
          <a:srcRect l="23178" t="31370" r="12119" b="58382"/>
          <a:stretch/>
        </p:blipFill>
        <p:spPr>
          <a:xfrm>
            <a:off x="1457568" y="1695939"/>
            <a:ext cx="8421077" cy="750277"/>
          </a:xfrm>
          <a:prstGeom prst="rect">
            <a:avLst/>
          </a:prstGeom>
        </p:spPr>
      </p:pic>
      <p:pic>
        <p:nvPicPr>
          <p:cNvPr id="6" name="Picture 5"/>
          <p:cNvPicPr>
            <a:picLocks noChangeAspect="1"/>
          </p:cNvPicPr>
          <p:nvPr/>
        </p:nvPicPr>
        <p:blipFill rotWithShape="1">
          <a:blip r:embed="rId2"/>
          <a:srcRect l="51012" t="53002" r="12177" b="17885"/>
          <a:stretch/>
        </p:blipFill>
        <p:spPr>
          <a:xfrm>
            <a:off x="1691675" y="2821356"/>
            <a:ext cx="7852862" cy="3493477"/>
          </a:xfrm>
          <a:prstGeom prst="rect">
            <a:avLst/>
          </a:prstGeom>
        </p:spPr>
      </p:pic>
    </p:spTree>
    <p:extLst>
      <p:ext uri="{BB962C8B-B14F-4D97-AF65-F5344CB8AC3E}">
        <p14:creationId xmlns:p14="http://schemas.microsoft.com/office/powerpoint/2010/main" val="1459754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16930" y="5137266"/>
            <a:ext cx="9970999" cy="553998"/>
          </a:xfrm>
          <a:prstGeom prst="rect">
            <a:avLst/>
          </a:prstGeom>
          <a:noFill/>
        </p:spPr>
        <p:txBody>
          <a:bodyPr wrap="none" rtlCol="0">
            <a:spAutoFit/>
          </a:bodyPr>
          <a:lstStyle/>
          <a:p>
            <a:r>
              <a:rPr lang="en-GB" sz="3000" dirty="0" smtClean="0">
                <a:latin typeface="Comic Sans MS" panose="030F0702030302020204" pitchFamily="66" charset="0"/>
              </a:rPr>
              <a:t>All this information in available on the school website. </a:t>
            </a:r>
            <a:endParaRPr lang="en-GB" sz="3000" dirty="0">
              <a:latin typeface="Comic Sans MS" panose="030F0702030302020204" pitchFamily="66" charset="0"/>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840374180"/>
              </p:ext>
            </p:extLst>
          </p:nvPr>
        </p:nvGraphicFramePr>
        <p:xfrm>
          <a:off x="715181" y="581891"/>
          <a:ext cx="9925109" cy="2405129"/>
        </p:xfrm>
        <a:graphic>
          <a:graphicData uri="http://schemas.openxmlformats.org/drawingml/2006/table">
            <a:tbl>
              <a:tblPr firstRow="1" firstCol="1" bandRow="1">
                <a:tableStyleId>{5C22544A-7EE6-4342-B048-85BDC9FD1C3A}</a:tableStyleId>
              </a:tblPr>
              <a:tblGrid>
                <a:gridCol w="1295002">
                  <a:extLst>
                    <a:ext uri="{9D8B030D-6E8A-4147-A177-3AD203B41FA5}">
                      <a16:colId xmlns:a16="http://schemas.microsoft.com/office/drawing/2014/main" val="3126283097"/>
                    </a:ext>
                  </a:extLst>
                </a:gridCol>
                <a:gridCol w="1667138">
                  <a:extLst>
                    <a:ext uri="{9D8B030D-6E8A-4147-A177-3AD203B41FA5}">
                      <a16:colId xmlns:a16="http://schemas.microsoft.com/office/drawing/2014/main" val="1321118675"/>
                    </a:ext>
                  </a:extLst>
                </a:gridCol>
                <a:gridCol w="1483311">
                  <a:extLst>
                    <a:ext uri="{9D8B030D-6E8A-4147-A177-3AD203B41FA5}">
                      <a16:colId xmlns:a16="http://schemas.microsoft.com/office/drawing/2014/main" val="3165845918"/>
                    </a:ext>
                  </a:extLst>
                </a:gridCol>
                <a:gridCol w="1588675">
                  <a:extLst>
                    <a:ext uri="{9D8B030D-6E8A-4147-A177-3AD203B41FA5}">
                      <a16:colId xmlns:a16="http://schemas.microsoft.com/office/drawing/2014/main" val="1657134875"/>
                    </a:ext>
                  </a:extLst>
                </a:gridCol>
                <a:gridCol w="1377200">
                  <a:extLst>
                    <a:ext uri="{9D8B030D-6E8A-4147-A177-3AD203B41FA5}">
                      <a16:colId xmlns:a16="http://schemas.microsoft.com/office/drawing/2014/main" val="387592443"/>
                    </a:ext>
                  </a:extLst>
                </a:gridCol>
                <a:gridCol w="1031219">
                  <a:extLst>
                    <a:ext uri="{9D8B030D-6E8A-4147-A177-3AD203B41FA5}">
                      <a16:colId xmlns:a16="http://schemas.microsoft.com/office/drawing/2014/main" val="1399253777"/>
                    </a:ext>
                  </a:extLst>
                </a:gridCol>
                <a:gridCol w="1482564">
                  <a:extLst>
                    <a:ext uri="{9D8B030D-6E8A-4147-A177-3AD203B41FA5}">
                      <a16:colId xmlns:a16="http://schemas.microsoft.com/office/drawing/2014/main" val="3662697613"/>
                    </a:ext>
                  </a:extLst>
                </a:gridCol>
              </a:tblGrid>
              <a:tr h="856211">
                <a:tc>
                  <a:txBody>
                    <a:bodyPr/>
                    <a:lstStyle/>
                    <a:p>
                      <a:pPr>
                        <a:lnSpc>
                          <a:spcPct val="107000"/>
                        </a:lnSpc>
                        <a:spcAft>
                          <a:spcPts val="0"/>
                        </a:spcAft>
                      </a:pPr>
                      <a:r>
                        <a:rPr lang="en-GB" sz="1100">
                          <a:effectLst/>
                        </a:rPr>
                        <a:t>Area of Learning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Autumn 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Autumn 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Spring 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Spring 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Summer 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Summer 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86788166"/>
                  </a:ext>
                </a:extLst>
              </a:tr>
              <a:tr h="1548918">
                <a:tc>
                  <a:txBody>
                    <a:bodyPr/>
                    <a:lstStyle/>
                    <a:p>
                      <a:pPr>
                        <a:lnSpc>
                          <a:spcPct val="107000"/>
                        </a:lnSpc>
                        <a:spcAft>
                          <a:spcPts val="0"/>
                        </a:spcAft>
                      </a:pPr>
                      <a:r>
                        <a:rPr lang="en-GB" sz="1100" u="sng">
                          <a:effectLst/>
                        </a:rPr>
                        <a:t>Topics </a:t>
                      </a:r>
                      <a:endParaRPr lang="en-GB" sz="1100">
                        <a:effectLst/>
                      </a:endParaRPr>
                    </a:p>
                    <a:p>
                      <a:pPr>
                        <a:lnSpc>
                          <a:spcPct val="107000"/>
                        </a:lnSpc>
                        <a:spcAft>
                          <a:spcPts val="0"/>
                        </a:spcAft>
                      </a:pPr>
                      <a:r>
                        <a:rPr lang="en-GB" sz="1100">
                          <a:effectLst/>
                        </a:rPr>
                        <a:t> </a:t>
                      </a:r>
                    </a:p>
                    <a:p>
                      <a:pPr>
                        <a:lnSpc>
                          <a:spcPct val="107000"/>
                        </a:lnSpc>
                        <a:spcAft>
                          <a:spcPts val="0"/>
                        </a:spcAft>
                      </a:pPr>
                      <a:r>
                        <a:rPr lang="en-GB" sz="1100">
                          <a:effectLst/>
                        </a:rPr>
                        <a:t> </a:t>
                      </a:r>
                    </a:p>
                    <a:p>
                      <a:pPr>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I’m Amazing </a:t>
                      </a:r>
                    </a:p>
                    <a:p>
                      <a:pPr>
                        <a:lnSpc>
                          <a:spcPct val="107000"/>
                        </a:lnSpc>
                        <a:spcAft>
                          <a:spcPts val="0"/>
                        </a:spcAft>
                      </a:pPr>
                      <a:r>
                        <a:rPr lang="en-GB" sz="1100">
                          <a:effectLst/>
                        </a:rPr>
                        <a:t>(Our new start) </a:t>
                      </a:r>
                    </a:p>
                    <a:p>
                      <a:pPr>
                        <a:lnSpc>
                          <a:spcPct val="107000"/>
                        </a:lnSpc>
                        <a:spcAft>
                          <a:spcPts val="0"/>
                        </a:spcAft>
                      </a:pPr>
                      <a:r>
                        <a:rPr lang="en-GB" sz="1100">
                          <a:effectLst/>
                        </a:rPr>
                        <a:t> </a:t>
                      </a:r>
                    </a:p>
                    <a:p>
                      <a:pPr>
                        <a:lnSpc>
                          <a:spcPct val="107000"/>
                        </a:lnSpc>
                        <a:spcAft>
                          <a:spcPts val="0"/>
                        </a:spcAft>
                      </a:pPr>
                      <a:r>
                        <a:rPr lang="en-GB" sz="1100">
                          <a:effectLst/>
                        </a:rPr>
                        <a:t>People who help us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Animals and their habitats (including life cycles: Birds)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 Animals and their habitats (including life cycles: Crocodiles</a:t>
                      </a:r>
                      <a:r>
                        <a:rPr lang="en-GB" sz="9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dirty="0">
                          <a:effectLst/>
                        </a:rPr>
                        <a:t>Worms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Growing</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dirty="0">
                          <a:effectLst/>
                        </a:rPr>
                        <a:t>Changes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16677508"/>
                  </a:ext>
                </a:extLst>
              </a:tr>
            </a:tbl>
          </a:graphicData>
        </a:graphic>
      </p:graphicFrame>
    </p:spTree>
    <p:extLst>
      <p:ext uri="{BB962C8B-B14F-4D97-AF65-F5344CB8AC3E}">
        <p14:creationId xmlns:p14="http://schemas.microsoft.com/office/powerpoint/2010/main" val="2179076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13"/>
          <p:cNvPicPr>
            <a:picLocks noGrp="1" noChangeAspect="1"/>
          </p:cNvPicPr>
          <p:nvPr>
            <p:ph idx="1"/>
          </p:nvPr>
        </p:nvPicPr>
        <p:blipFill rotWithShape="1">
          <a:blip r:embed="rId2"/>
          <a:srcRect l="38896" t="18794" r="24030" b="56370"/>
          <a:stretch/>
        </p:blipFill>
        <p:spPr>
          <a:xfrm>
            <a:off x="4037166" y="210709"/>
            <a:ext cx="7076949" cy="1933977"/>
          </a:xfrm>
          <a:prstGeom prst="rect">
            <a:avLst/>
          </a:prstGeom>
        </p:spPr>
      </p:pic>
      <p:pic>
        <p:nvPicPr>
          <p:cNvPr id="5" name="Content Placeholder 15"/>
          <p:cNvPicPr>
            <a:picLocks noChangeAspect="1"/>
          </p:cNvPicPr>
          <p:nvPr/>
        </p:nvPicPr>
        <p:blipFill rotWithShape="1">
          <a:blip r:embed="rId3"/>
          <a:srcRect l="39003" t="18221" r="24031" b="34401"/>
          <a:stretch/>
        </p:blipFill>
        <p:spPr>
          <a:xfrm>
            <a:off x="3607723" y="2344191"/>
            <a:ext cx="6076605" cy="4380806"/>
          </a:xfrm>
          <a:prstGeom prst="rect">
            <a:avLst/>
          </a:prstGeom>
        </p:spPr>
      </p:pic>
      <p:sp>
        <p:nvSpPr>
          <p:cNvPr id="2" name="TextBox 1"/>
          <p:cNvSpPr txBox="1"/>
          <p:nvPr/>
        </p:nvSpPr>
        <p:spPr>
          <a:xfrm>
            <a:off x="878330" y="1105593"/>
            <a:ext cx="2358979" cy="369332"/>
          </a:xfrm>
          <a:prstGeom prst="rect">
            <a:avLst/>
          </a:prstGeom>
          <a:noFill/>
        </p:spPr>
        <p:txBody>
          <a:bodyPr wrap="none" rtlCol="0">
            <a:spAutoFit/>
          </a:bodyPr>
          <a:lstStyle/>
          <a:p>
            <a:r>
              <a:rPr lang="en-GB" b="1" u="sng" dirty="0" smtClean="0">
                <a:solidFill>
                  <a:srgbClr val="FF0000"/>
                </a:solidFill>
              </a:rPr>
              <a:t>Prime area of learning </a:t>
            </a:r>
            <a:endParaRPr lang="en-GB" b="1" u="sng" dirty="0">
              <a:solidFill>
                <a:srgbClr val="FF0000"/>
              </a:solidFill>
            </a:endParaRPr>
          </a:p>
        </p:txBody>
      </p:sp>
    </p:spTree>
    <p:extLst>
      <p:ext uri="{BB962C8B-B14F-4D97-AF65-F5344CB8AC3E}">
        <p14:creationId xmlns:p14="http://schemas.microsoft.com/office/powerpoint/2010/main" val="11426587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19"/>
          <p:cNvPicPr>
            <a:picLocks noGrp="1" noChangeAspect="1"/>
          </p:cNvPicPr>
          <p:nvPr>
            <p:ph idx="1"/>
          </p:nvPr>
        </p:nvPicPr>
        <p:blipFill rotWithShape="1">
          <a:blip r:embed="rId2"/>
          <a:srcRect l="40186" t="19750" r="24138" b="34783"/>
          <a:stretch/>
        </p:blipFill>
        <p:spPr>
          <a:xfrm>
            <a:off x="4139737" y="308778"/>
            <a:ext cx="3798918" cy="2104267"/>
          </a:xfrm>
          <a:prstGeom prst="rect">
            <a:avLst/>
          </a:prstGeom>
        </p:spPr>
      </p:pic>
      <p:pic>
        <p:nvPicPr>
          <p:cNvPr id="6" name="Content Placeholder 21"/>
          <p:cNvPicPr>
            <a:picLocks noChangeAspect="1"/>
          </p:cNvPicPr>
          <p:nvPr/>
        </p:nvPicPr>
        <p:blipFill rotWithShape="1">
          <a:blip r:embed="rId3"/>
          <a:srcRect l="38681" t="19368" r="23708" b="34019"/>
          <a:stretch/>
        </p:blipFill>
        <p:spPr>
          <a:xfrm>
            <a:off x="2730730" y="2726573"/>
            <a:ext cx="7402485" cy="3847987"/>
          </a:xfrm>
          <a:prstGeom prst="rect">
            <a:avLst/>
          </a:prstGeom>
        </p:spPr>
      </p:pic>
      <p:sp>
        <p:nvSpPr>
          <p:cNvPr id="2" name="Rectangle 1"/>
          <p:cNvSpPr/>
          <p:nvPr/>
        </p:nvSpPr>
        <p:spPr>
          <a:xfrm>
            <a:off x="1342037" y="308778"/>
            <a:ext cx="2358979" cy="369332"/>
          </a:xfrm>
          <a:prstGeom prst="rect">
            <a:avLst/>
          </a:prstGeom>
        </p:spPr>
        <p:txBody>
          <a:bodyPr wrap="none">
            <a:spAutoFit/>
          </a:bodyPr>
          <a:lstStyle/>
          <a:p>
            <a:r>
              <a:rPr lang="en-GB" b="1" u="sng" dirty="0">
                <a:solidFill>
                  <a:srgbClr val="FF0000"/>
                </a:solidFill>
              </a:rPr>
              <a:t>Prime area of learning </a:t>
            </a:r>
          </a:p>
        </p:txBody>
      </p:sp>
    </p:spTree>
    <p:extLst>
      <p:ext uri="{BB962C8B-B14F-4D97-AF65-F5344CB8AC3E}">
        <p14:creationId xmlns:p14="http://schemas.microsoft.com/office/powerpoint/2010/main" val="41676367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23"/>
          <p:cNvPicPr>
            <a:picLocks noGrp="1" noChangeAspect="1"/>
          </p:cNvPicPr>
          <p:nvPr>
            <p:ph idx="1"/>
          </p:nvPr>
        </p:nvPicPr>
        <p:blipFill rotWithShape="1">
          <a:blip r:embed="rId2"/>
          <a:srcRect l="39433" t="20514" r="24461" b="38031"/>
          <a:stretch/>
        </p:blipFill>
        <p:spPr>
          <a:xfrm>
            <a:off x="4912820" y="182878"/>
            <a:ext cx="6675119" cy="2493119"/>
          </a:xfrm>
          <a:prstGeom prst="rect">
            <a:avLst/>
          </a:prstGeom>
        </p:spPr>
      </p:pic>
      <p:pic>
        <p:nvPicPr>
          <p:cNvPr id="5" name="Content Placeholder 25"/>
          <p:cNvPicPr>
            <a:picLocks noChangeAspect="1"/>
          </p:cNvPicPr>
          <p:nvPr/>
        </p:nvPicPr>
        <p:blipFill rotWithShape="1">
          <a:blip r:embed="rId3"/>
          <a:srcRect l="39541" t="20705" r="24030" b="34974"/>
          <a:stretch/>
        </p:blipFill>
        <p:spPr>
          <a:xfrm>
            <a:off x="3075707" y="2826326"/>
            <a:ext cx="5793971" cy="3965196"/>
          </a:xfrm>
          <a:prstGeom prst="rect">
            <a:avLst/>
          </a:prstGeom>
        </p:spPr>
      </p:pic>
      <p:sp>
        <p:nvSpPr>
          <p:cNvPr id="2" name="Rectangle 1"/>
          <p:cNvSpPr/>
          <p:nvPr/>
        </p:nvSpPr>
        <p:spPr>
          <a:xfrm>
            <a:off x="1308786" y="991585"/>
            <a:ext cx="2358979" cy="369332"/>
          </a:xfrm>
          <a:prstGeom prst="rect">
            <a:avLst/>
          </a:prstGeom>
        </p:spPr>
        <p:txBody>
          <a:bodyPr wrap="none">
            <a:spAutoFit/>
          </a:bodyPr>
          <a:lstStyle/>
          <a:p>
            <a:r>
              <a:rPr lang="en-GB" b="1" u="sng" dirty="0">
                <a:solidFill>
                  <a:srgbClr val="FF0000"/>
                </a:solidFill>
              </a:rPr>
              <a:t>Prime area of learning </a:t>
            </a:r>
          </a:p>
        </p:txBody>
      </p:sp>
    </p:spTree>
    <p:extLst>
      <p:ext uri="{BB962C8B-B14F-4D97-AF65-F5344CB8AC3E}">
        <p14:creationId xmlns:p14="http://schemas.microsoft.com/office/powerpoint/2010/main" val="7514745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27"/>
          <p:cNvPicPr>
            <a:picLocks noGrp="1" noChangeAspect="1"/>
          </p:cNvPicPr>
          <p:nvPr>
            <p:ph idx="1"/>
          </p:nvPr>
        </p:nvPicPr>
        <p:blipFill rotWithShape="1">
          <a:blip r:embed="rId2"/>
          <a:srcRect l="39220" t="18986" r="26286" b="35738"/>
          <a:stretch/>
        </p:blipFill>
        <p:spPr>
          <a:xfrm>
            <a:off x="5561213" y="166255"/>
            <a:ext cx="5444837" cy="1970117"/>
          </a:xfrm>
          <a:prstGeom prst="rect">
            <a:avLst/>
          </a:prstGeom>
        </p:spPr>
      </p:pic>
      <p:pic>
        <p:nvPicPr>
          <p:cNvPr id="5" name="Content Placeholder 31"/>
          <p:cNvPicPr>
            <a:picLocks noChangeAspect="1"/>
          </p:cNvPicPr>
          <p:nvPr/>
        </p:nvPicPr>
        <p:blipFill rotWithShape="1">
          <a:blip r:embed="rId3"/>
          <a:srcRect l="39433" t="19941" r="24675" b="38413"/>
          <a:stretch/>
        </p:blipFill>
        <p:spPr>
          <a:xfrm>
            <a:off x="2751511" y="2543695"/>
            <a:ext cx="6314548" cy="4121470"/>
          </a:xfrm>
          <a:prstGeom prst="rect">
            <a:avLst/>
          </a:prstGeom>
        </p:spPr>
      </p:pic>
      <p:sp>
        <p:nvSpPr>
          <p:cNvPr id="2" name="Rectangle 1"/>
          <p:cNvSpPr/>
          <p:nvPr/>
        </p:nvSpPr>
        <p:spPr>
          <a:xfrm>
            <a:off x="1092656" y="634138"/>
            <a:ext cx="2573782" cy="369332"/>
          </a:xfrm>
          <a:prstGeom prst="rect">
            <a:avLst/>
          </a:prstGeom>
        </p:spPr>
        <p:txBody>
          <a:bodyPr wrap="none">
            <a:spAutoFit/>
          </a:bodyPr>
          <a:lstStyle/>
          <a:p>
            <a:r>
              <a:rPr lang="en-GB" b="1" u="sng" dirty="0" smtClean="0">
                <a:solidFill>
                  <a:srgbClr val="FF0000"/>
                </a:solidFill>
              </a:rPr>
              <a:t>Specific area of learning  </a:t>
            </a:r>
            <a:endParaRPr lang="en-GB" b="1" u="sng" dirty="0">
              <a:solidFill>
                <a:srgbClr val="FF0000"/>
              </a:solidFill>
            </a:endParaRPr>
          </a:p>
        </p:txBody>
      </p:sp>
    </p:spTree>
    <p:extLst>
      <p:ext uri="{BB962C8B-B14F-4D97-AF65-F5344CB8AC3E}">
        <p14:creationId xmlns:p14="http://schemas.microsoft.com/office/powerpoint/2010/main" val="33055649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25356" t="27201" r="13284" b="23130"/>
          <a:stretch/>
        </p:blipFill>
        <p:spPr>
          <a:xfrm>
            <a:off x="598515" y="266007"/>
            <a:ext cx="10971875" cy="4995949"/>
          </a:xfrm>
          <a:prstGeom prst="rect">
            <a:avLst/>
          </a:prstGeom>
        </p:spPr>
      </p:pic>
      <p:sp>
        <p:nvSpPr>
          <p:cNvPr id="2" name="TextBox 1"/>
          <p:cNvSpPr txBox="1"/>
          <p:nvPr/>
        </p:nvSpPr>
        <p:spPr>
          <a:xfrm>
            <a:off x="953477" y="5642708"/>
            <a:ext cx="1520224" cy="553998"/>
          </a:xfrm>
          <a:prstGeom prst="rect">
            <a:avLst/>
          </a:prstGeom>
          <a:noFill/>
        </p:spPr>
        <p:txBody>
          <a:bodyPr wrap="none" rtlCol="0">
            <a:spAutoFit/>
          </a:bodyPr>
          <a:lstStyle/>
          <a:p>
            <a:r>
              <a:rPr lang="en-GB" sz="3000" dirty="0" smtClean="0"/>
              <a:t>Key ring </a:t>
            </a:r>
            <a:endParaRPr lang="en-GB" sz="3000" dirty="0"/>
          </a:p>
        </p:txBody>
      </p:sp>
    </p:spTree>
    <p:extLst>
      <p:ext uri="{BB962C8B-B14F-4D97-AF65-F5344CB8AC3E}">
        <p14:creationId xmlns:p14="http://schemas.microsoft.com/office/powerpoint/2010/main" val="10109728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3"/>
          <p:cNvPicPr>
            <a:picLocks noGrp="1" noChangeAspect="1"/>
          </p:cNvPicPr>
          <p:nvPr>
            <p:ph idx="1"/>
          </p:nvPr>
        </p:nvPicPr>
        <p:blipFill rotWithShape="1">
          <a:blip r:embed="rId2"/>
          <a:srcRect l="39755" t="15929" r="24675" b="36884"/>
          <a:stretch/>
        </p:blipFill>
        <p:spPr>
          <a:xfrm>
            <a:off x="4912822" y="108068"/>
            <a:ext cx="6101541" cy="2468878"/>
          </a:xfrm>
          <a:prstGeom prst="rect">
            <a:avLst/>
          </a:prstGeom>
        </p:spPr>
      </p:pic>
      <p:pic>
        <p:nvPicPr>
          <p:cNvPr id="6" name="Content Placeholder 35"/>
          <p:cNvPicPr>
            <a:picLocks noChangeAspect="1"/>
          </p:cNvPicPr>
          <p:nvPr/>
        </p:nvPicPr>
        <p:blipFill rotWithShape="1">
          <a:blip r:embed="rId3"/>
          <a:srcRect l="39111" t="19750" r="23494" b="35356"/>
          <a:stretch/>
        </p:blipFill>
        <p:spPr>
          <a:xfrm>
            <a:off x="2460567" y="2718262"/>
            <a:ext cx="5827222" cy="3935050"/>
          </a:xfrm>
          <a:prstGeom prst="rect">
            <a:avLst/>
          </a:prstGeom>
        </p:spPr>
      </p:pic>
      <p:sp>
        <p:nvSpPr>
          <p:cNvPr id="2" name="Rectangle 1"/>
          <p:cNvSpPr/>
          <p:nvPr/>
        </p:nvSpPr>
        <p:spPr>
          <a:xfrm>
            <a:off x="868876" y="750516"/>
            <a:ext cx="2573782" cy="369332"/>
          </a:xfrm>
          <a:prstGeom prst="rect">
            <a:avLst/>
          </a:prstGeom>
        </p:spPr>
        <p:txBody>
          <a:bodyPr wrap="none">
            <a:spAutoFit/>
          </a:bodyPr>
          <a:lstStyle/>
          <a:p>
            <a:r>
              <a:rPr lang="en-GB" b="1" u="sng" dirty="0">
                <a:solidFill>
                  <a:srgbClr val="FF0000"/>
                </a:solidFill>
              </a:rPr>
              <a:t>Specific area of learning  </a:t>
            </a:r>
          </a:p>
        </p:txBody>
      </p:sp>
    </p:spTree>
    <p:extLst>
      <p:ext uri="{BB962C8B-B14F-4D97-AF65-F5344CB8AC3E}">
        <p14:creationId xmlns:p14="http://schemas.microsoft.com/office/powerpoint/2010/main" val="22342000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7"/>
          <p:cNvPicPr>
            <a:picLocks noGrp="1" noChangeAspect="1"/>
          </p:cNvPicPr>
          <p:nvPr>
            <p:ph idx="1"/>
          </p:nvPr>
        </p:nvPicPr>
        <p:blipFill rotWithShape="1">
          <a:blip r:embed="rId2"/>
          <a:srcRect l="38143" t="19176" r="24031" b="35356"/>
          <a:stretch/>
        </p:blipFill>
        <p:spPr>
          <a:xfrm>
            <a:off x="3372242" y="1219600"/>
            <a:ext cx="7708624" cy="5212079"/>
          </a:xfrm>
          <a:prstGeom prst="rect">
            <a:avLst/>
          </a:prstGeom>
        </p:spPr>
      </p:pic>
      <p:sp>
        <p:nvSpPr>
          <p:cNvPr id="2" name="Rectangle 1"/>
          <p:cNvSpPr/>
          <p:nvPr/>
        </p:nvSpPr>
        <p:spPr>
          <a:xfrm>
            <a:off x="345175" y="850268"/>
            <a:ext cx="2573782" cy="369332"/>
          </a:xfrm>
          <a:prstGeom prst="rect">
            <a:avLst/>
          </a:prstGeom>
        </p:spPr>
        <p:txBody>
          <a:bodyPr wrap="none">
            <a:spAutoFit/>
          </a:bodyPr>
          <a:lstStyle/>
          <a:p>
            <a:r>
              <a:rPr lang="en-GB" b="1" u="sng" dirty="0">
                <a:solidFill>
                  <a:srgbClr val="FF0000"/>
                </a:solidFill>
              </a:rPr>
              <a:t>Specific area of learning  </a:t>
            </a:r>
          </a:p>
        </p:txBody>
      </p:sp>
    </p:spTree>
    <p:extLst>
      <p:ext uri="{BB962C8B-B14F-4D97-AF65-F5344CB8AC3E}">
        <p14:creationId xmlns:p14="http://schemas.microsoft.com/office/powerpoint/2010/main" val="10043071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9"/>
          <p:cNvPicPr>
            <a:picLocks noGrp="1" noChangeAspect="1"/>
          </p:cNvPicPr>
          <p:nvPr>
            <p:ph idx="1"/>
          </p:nvPr>
        </p:nvPicPr>
        <p:blipFill rotWithShape="1">
          <a:blip r:embed="rId2"/>
          <a:srcRect l="39111" t="19368" r="23708" b="40896"/>
          <a:stretch/>
        </p:blipFill>
        <p:spPr>
          <a:xfrm>
            <a:off x="2205644" y="1396539"/>
            <a:ext cx="7832345" cy="4708465"/>
          </a:xfrm>
          <a:prstGeom prst="rect">
            <a:avLst/>
          </a:prstGeom>
        </p:spPr>
      </p:pic>
      <p:sp>
        <p:nvSpPr>
          <p:cNvPr id="2" name="Rectangle 1"/>
          <p:cNvSpPr/>
          <p:nvPr/>
        </p:nvSpPr>
        <p:spPr>
          <a:xfrm>
            <a:off x="918753" y="393068"/>
            <a:ext cx="2573782" cy="369332"/>
          </a:xfrm>
          <a:prstGeom prst="rect">
            <a:avLst/>
          </a:prstGeom>
        </p:spPr>
        <p:txBody>
          <a:bodyPr wrap="none">
            <a:spAutoFit/>
          </a:bodyPr>
          <a:lstStyle/>
          <a:p>
            <a:r>
              <a:rPr lang="en-GB" b="1" u="sng" dirty="0">
                <a:solidFill>
                  <a:srgbClr val="FF0000"/>
                </a:solidFill>
              </a:rPr>
              <a:t>Specific area of learning  </a:t>
            </a:r>
          </a:p>
        </p:txBody>
      </p:sp>
    </p:spTree>
    <p:extLst>
      <p:ext uri="{BB962C8B-B14F-4D97-AF65-F5344CB8AC3E}">
        <p14:creationId xmlns:p14="http://schemas.microsoft.com/office/powerpoint/2010/main" val="20763736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p:cNvSpPr txBox="1"/>
          <p:nvPr/>
        </p:nvSpPr>
        <p:spPr>
          <a:xfrm>
            <a:off x="307975" y="160337"/>
            <a:ext cx="10264348" cy="1631216"/>
          </a:xfrm>
          <a:prstGeom prst="rect">
            <a:avLst/>
          </a:prstGeom>
          <a:noFill/>
        </p:spPr>
        <p:txBody>
          <a:bodyPr wrap="none" rtlCol="0">
            <a:spAutoFit/>
          </a:bodyPr>
          <a:lstStyle/>
          <a:p>
            <a:r>
              <a:rPr lang="en-GB" sz="2500" dirty="0" smtClean="0">
                <a:solidFill>
                  <a:srgbClr val="FF0000"/>
                </a:solidFill>
                <a:latin typeface="Comic Sans MS" panose="030F0702030302020204" pitchFamily="66" charset="0"/>
              </a:rPr>
              <a:t>We also have a lesson on R.E each week.</a:t>
            </a:r>
          </a:p>
          <a:p>
            <a:endParaRPr lang="en-GB" sz="2500" dirty="0">
              <a:latin typeface="Comic Sans MS" panose="030F0702030302020204" pitchFamily="66" charset="0"/>
            </a:endParaRPr>
          </a:p>
          <a:p>
            <a:r>
              <a:rPr lang="en-GB" sz="2500" dirty="0" smtClean="0">
                <a:latin typeface="Comic Sans MS" panose="030F0702030302020204" pitchFamily="66" charset="0"/>
              </a:rPr>
              <a:t>We follow a scheme of work and the topics change every half term.</a:t>
            </a:r>
          </a:p>
          <a:p>
            <a:r>
              <a:rPr lang="en-GB" sz="2500" dirty="0" smtClean="0">
                <a:latin typeface="Comic Sans MS" panose="030F0702030302020204" pitchFamily="66" charset="0"/>
              </a:rPr>
              <a:t>The curriculum map is on the website.  </a:t>
            </a:r>
            <a:endParaRPr lang="en-GB" sz="2500" dirty="0">
              <a:latin typeface="Comic Sans MS" panose="030F0702030302020204" pitchFamily="66" charset="0"/>
            </a:endParaRPr>
          </a:p>
        </p:txBody>
      </p:sp>
      <p:sp>
        <p:nvSpPr>
          <p:cNvPr id="43" name="AutoShape 4" descr="Vatican Census: The Catholic Church is growing everywhere — except Europe |  America Magazin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4" name="AutoShape 6" descr="Vatican Census: The Catholic Church is growing everywhere — except Europe |  America Magazin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80" name="Picture 8" descr="Our Catholic Faith – Archdiocese of Philadelph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21825" y="3661770"/>
            <a:ext cx="2318115" cy="279515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Theology | Trinity Catholic High School"/>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09209" y="3935695"/>
            <a:ext cx="4753665" cy="154494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4"/>
          <a:srcRect l="25203" t="40019" r="27439" b="54607"/>
          <a:stretch/>
        </p:blipFill>
        <p:spPr>
          <a:xfrm>
            <a:off x="62121" y="2304480"/>
            <a:ext cx="11642157" cy="743146"/>
          </a:xfrm>
          <a:prstGeom prst="rect">
            <a:avLst/>
          </a:prstGeom>
        </p:spPr>
      </p:pic>
      <p:pic>
        <p:nvPicPr>
          <p:cNvPr id="1030" name="Picture 6" descr="Filling in our portrait of Pope Leo XIV, looking for clues to the future |  National Catholic Report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4420" y="4176156"/>
            <a:ext cx="3045313" cy="2031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63674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7783" y="436809"/>
            <a:ext cx="10075027" cy="5170646"/>
          </a:xfrm>
          <a:prstGeom prst="rect">
            <a:avLst/>
          </a:prstGeom>
          <a:noFill/>
        </p:spPr>
        <p:txBody>
          <a:bodyPr wrap="square" rtlCol="0">
            <a:spAutoFit/>
          </a:bodyPr>
          <a:lstStyle/>
          <a:p>
            <a:r>
              <a:rPr lang="en-GB" sz="3000" b="1" u="sng" dirty="0" smtClean="0">
                <a:solidFill>
                  <a:srgbClr val="FF0000"/>
                </a:solidFill>
                <a:latin typeface="Comic Sans MS" panose="030F0702030302020204" pitchFamily="66" charset="0"/>
              </a:rPr>
              <a:t>Assessment:</a:t>
            </a:r>
            <a:endParaRPr lang="en-GB" sz="3000" dirty="0">
              <a:latin typeface="Comic Sans MS" panose="030F0702030302020204" pitchFamily="66" charset="0"/>
            </a:endParaRPr>
          </a:p>
          <a:p>
            <a:endParaRPr lang="en-GB" sz="3000" dirty="0" smtClean="0">
              <a:latin typeface="Comic Sans MS" panose="030F0702030302020204" pitchFamily="66" charset="0"/>
            </a:endParaRPr>
          </a:p>
          <a:p>
            <a:r>
              <a:rPr lang="en-GB" sz="3000" dirty="0" smtClean="0">
                <a:latin typeface="Comic Sans MS" panose="030F0702030302020204" pitchFamily="66" charset="0"/>
              </a:rPr>
              <a:t>Government Baseline Assessment: September 2026</a:t>
            </a:r>
          </a:p>
          <a:p>
            <a:endParaRPr lang="en-GB" sz="3000" dirty="0">
              <a:latin typeface="Comic Sans MS" panose="030F0702030302020204" pitchFamily="66" charset="0"/>
            </a:endParaRPr>
          </a:p>
          <a:p>
            <a:r>
              <a:rPr lang="en-GB" sz="3000" dirty="0" smtClean="0">
                <a:solidFill>
                  <a:srgbClr val="00B0F0"/>
                </a:solidFill>
                <a:latin typeface="Comic Sans MS" panose="030F0702030302020204" pitchFamily="66" charset="0"/>
              </a:rPr>
              <a:t>Ongoing assessments throughout the year. We complete a phonics assessment at the end of each half term which I send home so if your child is unsure of any of the sounds please work on this over the holidays. </a:t>
            </a:r>
          </a:p>
          <a:p>
            <a:endParaRPr lang="en-GB" sz="3000" dirty="0">
              <a:latin typeface="Comic Sans MS" panose="030F0702030302020204" pitchFamily="66" charset="0"/>
            </a:endParaRPr>
          </a:p>
          <a:p>
            <a:r>
              <a:rPr lang="en-GB" sz="3000" dirty="0" smtClean="0">
                <a:solidFill>
                  <a:srgbClr val="00B050"/>
                </a:solidFill>
                <a:latin typeface="Comic Sans MS" panose="030F0702030302020204" pitchFamily="66" charset="0"/>
              </a:rPr>
              <a:t>EYFS Profile: June 2027 (GLD) </a:t>
            </a:r>
            <a:endParaRPr lang="en-GB" sz="3000" dirty="0">
              <a:solidFill>
                <a:srgbClr val="00B050"/>
              </a:solidFill>
              <a:latin typeface="Comic Sans MS" panose="030F0702030302020204" pitchFamily="66" charset="0"/>
            </a:endParaRPr>
          </a:p>
        </p:txBody>
      </p:sp>
    </p:spTree>
    <p:extLst>
      <p:ext uri="{BB962C8B-B14F-4D97-AF65-F5344CB8AC3E}">
        <p14:creationId xmlns:p14="http://schemas.microsoft.com/office/powerpoint/2010/main" val="20304950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p:cNvPicPr>
            <a:picLocks noGrp="1" noChangeAspect="1"/>
          </p:cNvPicPr>
          <p:nvPr>
            <p:ph idx="1"/>
          </p:nvPr>
        </p:nvPicPr>
        <p:blipFill rotWithShape="1">
          <a:blip r:embed="rId2"/>
          <a:srcRect l="39003" t="19941" r="23923" b="34018"/>
          <a:stretch/>
        </p:blipFill>
        <p:spPr>
          <a:xfrm>
            <a:off x="1844431" y="318725"/>
            <a:ext cx="7418434" cy="5182154"/>
          </a:xfrm>
          <a:prstGeom prst="rect">
            <a:avLst/>
          </a:prstGeom>
        </p:spPr>
      </p:pic>
      <p:sp>
        <p:nvSpPr>
          <p:cNvPr id="2" name="TextBox 1"/>
          <p:cNvSpPr txBox="1"/>
          <p:nvPr/>
        </p:nvSpPr>
        <p:spPr>
          <a:xfrm>
            <a:off x="6760308" y="1914769"/>
            <a:ext cx="2152128" cy="461665"/>
          </a:xfrm>
          <a:prstGeom prst="rect">
            <a:avLst/>
          </a:prstGeom>
          <a:noFill/>
        </p:spPr>
        <p:txBody>
          <a:bodyPr wrap="none" rtlCol="0">
            <a:spAutoFit/>
          </a:bodyPr>
          <a:lstStyle/>
          <a:p>
            <a:r>
              <a:rPr lang="en-GB" sz="2400" dirty="0" smtClean="0">
                <a:solidFill>
                  <a:srgbClr val="FF0000"/>
                </a:solidFill>
              </a:rPr>
              <a:t>Wow moments </a:t>
            </a:r>
            <a:endParaRPr lang="en-GB" sz="2400" dirty="0">
              <a:solidFill>
                <a:srgbClr val="FF0000"/>
              </a:solidFill>
            </a:endParaRPr>
          </a:p>
        </p:txBody>
      </p:sp>
    </p:spTree>
    <p:extLst>
      <p:ext uri="{BB962C8B-B14F-4D97-AF65-F5344CB8AC3E}">
        <p14:creationId xmlns:p14="http://schemas.microsoft.com/office/powerpoint/2010/main" val="41545205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p:cNvPicPr>
            <a:picLocks noGrp="1" noChangeAspect="1"/>
          </p:cNvPicPr>
          <p:nvPr>
            <p:ph idx="1"/>
          </p:nvPr>
        </p:nvPicPr>
        <p:blipFill rotWithShape="1">
          <a:blip r:embed="rId2"/>
          <a:srcRect l="26000" t="25100" r="13823" b="17207"/>
          <a:stretch/>
        </p:blipFill>
        <p:spPr>
          <a:xfrm>
            <a:off x="390697" y="241068"/>
            <a:ext cx="10790028" cy="4112101"/>
          </a:xfrm>
          <a:prstGeom prst="rect">
            <a:avLst/>
          </a:prstGeom>
        </p:spPr>
      </p:pic>
      <p:sp>
        <p:nvSpPr>
          <p:cNvPr id="2" name="TextBox 1"/>
          <p:cNvSpPr txBox="1"/>
          <p:nvPr/>
        </p:nvSpPr>
        <p:spPr>
          <a:xfrm>
            <a:off x="812800" y="5111262"/>
            <a:ext cx="8842485" cy="369332"/>
          </a:xfrm>
          <a:prstGeom prst="rect">
            <a:avLst/>
          </a:prstGeom>
          <a:noFill/>
        </p:spPr>
        <p:txBody>
          <a:bodyPr wrap="none" rtlCol="0">
            <a:spAutoFit/>
          </a:bodyPr>
          <a:lstStyle/>
          <a:p>
            <a:r>
              <a:rPr lang="en-GB" dirty="0" smtClean="0"/>
              <a:t>Name writing please only do a capital letter at the beginning and the rest lower case letters. </a:t>
            </a:r>
            <a:endParaRPr lang="en-GB" dirty="0"/>
          </a:p>
        </p:txBody>
      </p:sp>
    </p:spTree>
    <p:extLst>
      <p:ext uri="{BB962C8B-B14F-4D97-AF65-F5344CB8AC3E}">
        <p14:creationId xmlns:p14="http://schemas.microsoft.com/office/powerpoint/2010/main" val="7345711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8311" y="3294421"/>
            <a:ext cx="11147368" cy="2246769"/>
          </a:xfrm>
          <a:prstGeom prst="rect">
            <a:avLst/>
          </a:prstGeom>
          <a:noFill/>
        </p:spPr>
        <p:txBody>
          <a:bodyPr wrap="square" rtlCol="0">
            <a:spAutoFit/>
          </a:bodyPr>
          <a:lstStyle/>
          <a:p>
            <a:r>
              <a:rPr lang="en-GB" sz="2000" b="1" u="sng" dirty="0" smtClean="0">
                <a:latin typeface="Comic Sans MS" panose="030F0702030302020204" pitchFamily="66" charset="0"/>
              </a:rPr>
              <a:t>Other future dates this term:</a:t>
            </a:r>
          </a:p>
          <a:p>
            <a:endParaRPr lang="en-GB" sz="2000" dirty="0" smtClean="0">
              <a:solidFill>
                <a:srgbClr val="FF0000"/>
              </a:solidFill>
              <a:latin typeface="Comic Sans MS" panose="030F0702030302020204" pitchFamily="66" charset="0"/>
            </a:endParaRPr>
          </a:p>
          <a:p>
            <a:r>
              <a:rPr lang="en-GB" sz="2000" dirty="0" smtClean="0">
                <a:solidFill>
                  <a:srgbClr val="FF0000"/>
                </a:solidFill>
                <a:latin typeface="Comic Sans MS" panose="030F0702030302020204" pitchFamily="66" charset="0"/>
              </a:rPr>
              <a:t>There is a Reception Welcome Assembly </a:t>
            </a:r>
            <a:r>
              <a:rPr lang="en-GB" sz="2000" b="1" u="sng" dirty="0" smtClean="0">
                <a:latin typeface="Comic Sans MS" panose="030F0702030302020204" pitchFamily="66" charset="0"/>
              </a:rPr>
              <a:t>Thursday 8th October at 9.15 </a:t>
            </a:r>
            <a:r>
              <a:rPr lang="en-GB" sz="2000" dirty="0" smtClean="0">
                <a:solidFill>
                  <a:srgbClr val="FF0000"/>
                </a:solidFill>
                <a:latin typeface="Comic Sans MS" panose="030F0702030302020204" pitchFamily="66" charset="0"/>
              </a:rPr>
              <a:t>with our Year 6 buddies. Parents are welcome to attend this special assembly. </a:t>
            </a:r>
          </a:p>
          <a:p>
            <a:endParaRPr lang="en-GB" sz="2000" dirty="0" smtClean="0">
              <a:solidFill>
                <a:srgbClr val="FF0000"/>
              </a:solidFill>
              <a:latin typeface="Comic Sans MS" panose="030F0702030302020204" pitchFamily="66" charset="0"/>
            </a:endParaRPr>
          </a:p>
          <a:p>
            <a:r>
              <a:rPr lang="en-GB" sz="2000" dirty="0" smtClean="0">
                <a:solidFill>
                  <a:srgbClr val="FF0000"/>
                </a:solidFill>
                <a:latin typeface="Comic Sans MS" panose="030F0702030302020204" pitchFamily="66" charset="0"/>
              </a:rPr>
              <a:t>Parents Evening will be in October dates and times will be sent out by the school office nearer the time.  </a:t>
            </a:r>
            <a:endParaRPr lang="en-GB" sz="2000" dirty="0">
              <a:solidFill>
                <a:srgbClr val="FF0000"/>
              </a:solidFill>
              <a:latin typeface="Comic Sans MS" panose="030F0702030302020204" pitchFamily="66" charset="0"/>
            </a:endParaRPr>
          </a:p>
        </p:txBody>
      </p:sp>
      <p:sp>
        <p:nvSpPr>
          <p:cNvPr id="2" name="TextBox 1"/>
          <p:cNvSpPr txBox="1"/>
          <p:nvPr/>
        </p:nvSpPr>
        <p:spPr>
          <a:xfrm>
            <a:off x="178311" y="380230"/>
            <a:ext cx="7728398" cy="2031325"/>
          </a:xfrm>
          <a:prstGeom prst="rect">
            <a:avLst/>
          </a:prstGeom>
          <a:noFill/>
        </p:spPr>
        <p:txBody>
          <a:bodyPr wrap="none" rtlCol="0">
            <a:spAutoFit/>
          </a:bodyPr>
          <a:lstStyle/>
          <a:p>
            <a:r>
              <a:rPr lang="en-GB" b="1" u="sng" dirty="0" smtClean="0">
                <a:solidFill>
                  <a:srgbClr val="FF0000"/>
                </a:solidFill>
                <a:latin typeface="Comic Sans MS" panose="030F0702030302020204" pitchFamily="66" charset="0"/>
              </a:rPr>
              <a:t>School Trips</a:t>
            </a:r>
          </a:p>
          <a:p>
            <a:endParaRPr lang="en-GB" dirty="0">
              <a:latin typeface="Comic Sans MS" panose="030F0702030302020204" pitchFamily="66" charset="0"/>
            </a:endParaRPr>
          </a:p>
          <a:p>
            <a:r>
              <a:rPr lang="en-GB" dirty="0" smtClean="0">
                <a:latin typeface="Comic Sans MS" panose="030F0702030302020204" pitchFamily="66" charset="0"/>
              </a:rPr>
              <a:t>Autumn Term: Local walk to the post box to post our Christmas cards.</a:t>
            </a:r>
          </a:p>
          <a:p>
            <a:endParaRPr lang="en-GB" dirty="0" smtClean="0">
              <a:latin typeface="Comic Sans MS" panose="030F0702030302020204" pitchFamily="66" charset="0"/>
            </a:endParaRPr>
          </a:p>
          <a:p>
            <a:r>
              <a:rPr lang="en-GB" dirty="0" smtClean="0">
                <a:latin typeface="Comic Sans MS" panose="030F0702030302020204" pitchFamily="66" charset="0"/>
              </a:rPr>
              <a:t>Spring Term: Local walk to London Colney Library.</a:t>
            </a:r>
          </a:p>
          <a:p>
            <a:endParaRPr lang="en-GB" dirty="0" smtClean="0">
              <a:latin typeface="Comic Sans MS" panose="030F0702030302020204" pitchFamily="66" charset="0"/>
            </a:endParaRPr>
          </a:p>
          <a:p>
            <a:r>
              <a:rPr lang="en-GB" dirty="0" smtClean="0">
                <a:latin typeface="Comic Sans MS" panose="030F0702030302020204" pitchFamily="66" charset="0"/>
              </a:rPr>
              <a:t>Summer Term: Trip to Radlett Theatre by coach. </a:t>
            </a:r>
          </a:p>
        </p:txBody>
      </p:sp>
    </p:spTree>
    <p:extLst>
      <p:ext uri="{BB962C8B-B14F-4D97-AF65-F5344CB8AC3E}">
        <p14:creationId xmlns:p14="http://schemas.microsoft.com/office/powerpoint/2010/main" val="13910155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Tiger who came to Tea. </a:t>
            </a:r>
            <a:endParaRPr lang="en-GB" dirty="0"/>
          </a:p>
        </p:txBody>
      </p:sp>
      <p:pic>
        <p:nvPicPr>
          <p:cNvPr id="5122" name="Picture 2" descr="🐯 The Tiger Who Came To Tea - Kids Book Read aloud - YouTube"/>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81235" y="1476491"/>
            <a:ext cx="3508073" cy="19732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Mini Tiger Who Came to Tea soft toy and book set - Books &amp; Piec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5633" y="1379877"/>
            <a:ext cx="2380716" cy="238071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48146" y="4410294"/>
            <a:ext cx="11187678" cy="1200329"/>
          </a:xfrm>
          <a:prstGeom prst="rect">
            <a:avLst/>
          </a:prstGeom>
          <a:noFill/>
        </p:spPr>
        <p:txBody>
          <a:bodyPr wrap="none" rtlCol="0">
            <a:spAutoFit/>
          </a:bodyPr>
          <a:lstStyle/>
          <a:p>
            <a:r>
              <a:rPr lang="en-GB" dirty="0" smtClean="0">
                <a:latin typeface="Comic Sans MS" panose="030F0702030302020204" pitchFamily="66" charset="0"/>
              </a:rPr>
              <a:t>Every Friday one child in the class will bring home a tiger so that they can have tea together for </a:t>
            </a:r>
          </a:p>
          <a:p>
            <a:r>
              <a:rPr lang="en-GB" dirty="0" smtClean="0">
                <a:latin typeface="Comic Sans MS" panose="030F0702030302020204" pitchFamily="66" charset="0"/>
              </a:rPr>
              <a:t>the weekend.</a:t>
            </a:r>
          </a:p>
          <a:p>
            <a:endParaRPr lang="en-GB" dirty="0">
              <a:latin typeface="Comic Sans MS" panose="030F0702030302020204" pitchFamily="66" charset="0"/>
            </a:endParaRPr>
          </a:p>
          <a:p>
            <a:r>
              <a:rPr lang="en-GB" dirty="0" smtClean="0">
                <a:latin typeface="Comic Sans MS" panose="030F0702030302020204" pitchFamily="66" charset="0"/>
              </a:rPr>
              <a:t>Please upload photos to Tapestry and your child can talk about their weekend with the tiger in school. </a:t>
            </a:r>
            <a:endParaRPr lang="en-GB" dirty="0">
              <a:latin typeface="Comic Sans MS" panose="030F0702030302020204" pitchFamily="66" charset="0"/>
            </a:endParaRPr>
          </a:p>
        </p:txBody>
      </p:sp>
    </p:spTree>
    <p:extLst>
      <p:ext uri="{BB962C8B-B14F-4D97-AF65-F5344CB8AC3E}">
        <p14:creationId xmlns:p14="http://schemas.microsoft.com/office/powerpoint/2010/main" val="41951748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smtClean="0">
                <a:latin typeface="Comic Sans MS" panose="030F0702030302020204" pitchFamily="66" charset="0"/>
              </a:rPr>
              <a:t>Our class reward chart.</a:t>
            </a:r>
            <a:endParaRPr lang="en-GB" b="1" u="sng" dirty="0">
              <a:latin typeface="Comic Sans MS" panose="030F0702030302020204" pitchFamily="66" charset="0"/>
            </a:endParaRPr>
          </a:p>
        </p:txBody>
      </p:sp>
      <p:sp>
        <p:nvSpPr>
          <p:cNvPr id="3" name="Content Placeholder 2"/>
          <p:cNvSpPr>
            <a:spLocks noGrp="1"/>
          </p:cNvSpPr>
          <p:nvPr>
            <p:ph idx="1"/>
          </p:nvPr>
        </p:nvSpPr>
        <p:spPr/>
        <p:txBody>
          <a:bodyPr/>
          <a:lstStyle/>
          <a:p>
            <a:pPr marL="0" indent="0">
              <a:buNone/>
            </a:pPr>
            <a:r>
              <a:rPr lang="en-GB" dirty="0" smtClean="0">
                <a:latin typeface="Comic Sans MS" panose="030F0702030302020204" pitchFamily="66" charset="0"/>
              </a:rPr>
              <a:t>Every morning the children start on the rainbow then they can move their name up onto sunny/cloudy and then they can move their name up again to sunshine. </a:t>
            </a:r>
          </a:p>
          <a:p>
            <a:pPr marL="0" indent="0">
              <a:buNone/>
            </a:pPr>
            <a:endParaRPr lang="en-GB" dirty="0">
              <a:latin typeface="Comic Sans MS" panose="030F0702030302020204" pitchFamily="66" charset="0"/>
            </a:endParaRPr>
          </a:p>
          <a:p>
            <a:pPr marL="0" indent="0">
              <a:buNone/>
            </a:pPr>
            <a:r>
              <a:rPr lang="en-GB" dirty="0" smtClean="0">
                <a:latin typeface="Comic Sans MS" panose="030F0702030302020204" pitchFamily="66" charset="0"/>
              </a:rPr>
              <a:t>When they have 10 sun shines they choose a prize from my special box. </a:t>
            </a:r>
          </a:p>
          <a:p>
            <a:pPr marL="0" indent="0">
              <a:buNone/>
            </a:pPr>
            <a:endParaRPr lang="en-GB" dirty="0">
              <a:latin typeface="Comic Sans MS" panose="030F0702030302020204" pitchFamily="66" charset="0"/>
            </a:endParaRPr>
          </a:p>
          <a:p>
            <a:pPr marL="0" indent="0">
              <a:buNone/>
            </a:pPr>
            <a:r>
              <a:rPr lang="en-GB" dirty="0" smtClean="0">
                <a:solidFill>
                  <a:srgbClr val="FF0000"/>
                </a:solidFill>
                <a:latin typeface="Comic Sans MS" panose="030F0702030302020204" pitchFamily="66" charset="0"/>
              </a:rPr>
              <a:t>Star of the day </a:t>
            </a:r>
            <a:endParaRPr lang="en-GB"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867024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188720" y="1072342"/>
            <a:ext cx="10564239" cy="1200329"/>
          </a:xfrm>
          <a:prstGeom prst="rect">
            <a:avLst/>
          </a:prstGeom>
          <a:noFill/>
        </p:spPr>
        <p:txBody>
          <a:bodyPr wrap="none" rtlCol="0">
            <a:spAutoFit/>
          </a:bodyPr>
          <a:lstStyle/>
          <a:p>
            <a:r>
              <a:rPr lang="en-GB" dirty="0" smtClean="0"/>
              <a:t>We do have a range of children with differing needs in our class. Obviously each child is unique and different</a:t>
            </a:r>
          </a:p>
          <a:p>
            <a:r>
              <a:rPr lang="en-GB" dirty="0"/>
              <a:t>a</a:t>
            </a:r>
            <a:r>
              <a:rPr lang="en-GB" dirty="0" smtClean="0"/>
              <a:t>nd some children find things harder than others, for example, sharing toys, sitting still on the carpet.</a:t>
            </a:r>
          </a:p>
          <a:p>
            <a:endParaRPr lang="en-GB" dirty="0"/>
          </a:p>
          <a:p>
            <a:r>
              <a:rPr lang="en-GB" dirty="0" smtClean="0"/>
              <a:t>Please show respect and understanding and help us to celebrate the differences we all have. </a:t>
            </a:r>
            <a:endParaRPr lang="en-GB" dirty="0"/>
          </a:p>
        </p:txBody>
      </p:sp>
      <p:pic>
        <p:nvPicPr>
          <p:cNvPr id="1026" name="Picture 2" descr="𝐈𝐧𝐬𝐩𝐢𝐫𝐚𝐭𝐢𝐨𝐧𝐚𝐥 𝐐𝐮𝐨𝐭𝐞𝐬 on X: &quot;Accept And Respect We Are All  Different.#Quotes http://t.co/njmsJvBksS&quot; / 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8720" y="3154681"/>
            <a:ext cx="3626716" cy="27200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oald Dahl Quote Print / We're All Different / - Etsy U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0943" y="2606992"/>
            <a:ext cx="3768032" cy="376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0816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0382" y="553777"/>
            <a:ext cx="10515600" cy="4351338"/>
          </a:xfrm>
        </p:spPr>
        <p:txBody>
          <a:bodyPr/>
          <a:lstStyle/>
          <a:p>
            <a:pPr marL="0" indent="0">
              <a:buNone/>
            </a:pPr>
            <a:r>
              <a:rPr lang="en-GB" dirty="0" smtClean="0">
                <a:latin typeface="Comic Sans MS" panose="030F0702030302020204" pitchFamily="66" charset="0"/>
              </a:rPr>
              <a:t>Thank you so much for attending this meeting.</a:t>
            </a:r>
          </a:p>
          <a:p>
            <a:endParaRPr lang="en-GB" dirty="0">
              <a:latin typeface="Comic Sans MS" panose="030F0702030302020204" pitchFamily="66" charset="0"/>
            </a:endParaRPr>
          </a:p>
          <a:p>
            <a:pPr marL="0" indent="0" algn="ctr">
              <a:buNone/>
            </a:pPr>
            <a:r>
              <a:rPr lang="en-GB" dirty="0" smtClean="0">
                <a:solidFill>
                  <a:srgbClr val="FF0000"/>
                </a:solidFill>
                <a:latin typeface="Comic Sans MS" panose="030F0702030302020204" pitchFamily="66" charset="0"/>
              </a:rPr>
              <a:t>I am really looking forward to working closely with you all to help, support and nurture your child through their learning journey at St Bernadette. </a:t>
            </a:r>
            <a:endParaRPr lang="en-GB" dirty="0">
              <a:solidFill>
                <a:srgbClr val="FF0000"/>
              </a:solidFill>
              <a:latin typeface="Comic Sans MS" panose="030F0702030302020204" pitchFamily="66" charset="0"/>
            </a:endParaRPr>
          </a:p>
        </p:txBody>
      </p:sp>
      <p:sp>
        <p:nvSpPr>
          <p:cNvPr id="5" name="AutoShape 4" descr="Parent Partnership | St Stephen's C of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Parent partnerships | Nadeen Schoo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rotWithShape="1">
          <a:blip r:embed="rId2"/>
          <a:srcRect l="29902" t="15968" r="31036" b="48747"/>
          <a:stretch/>
        </p:blipFill>
        <p:spPr>
          <a:xfrm>
            <a:off x="3360537" y="3865703"/>
            <a:ext cx="5055289" cy="2568632"/>
          </a:xfrm>
          <a:prstGeom prst="rect">
            <a:avLst/>
          </a:prstGeom>
        </p:spPr>
      </p:pic>
    </p:spTree>
    <p:extLst>
      <p:ext uri="{BB962C8B-B14F-4D97-AF65-F5344CB8AC3E}">
        <p14:creationId xmlns:p14="http://schemas.microsoft.com/office/powerpoint/2010/main" val="15805394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14054</TotalTime>
  <Words>1097</Words>
  <Application>Microsoft Office PowerPoint</Application>
  <PresentationFormat>Widescreen</PresentationFormat>
  <Paragraphs>133</Paragraphs>
  <Slides>27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Comic Sans MS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Tiger who came to Tea. </vt:lpstr>
      <vt:lpstr>Our class reward chart.</vt:lpstr>
      <vt:lpstr>PowerPoint Presentation</vt:lpstr>
      <vt:lpstr>PowerPoint Presentation</vt:lpstr>
    </vt:vector>
  </TitlesOfParts>
  <Company>HfL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Heatley</dc:creator>
  <cp:lastModifiedBy>Laura Heatley</cp:lastModifiedBy>
  <cp:revision>55</cp:revision>
  <cp:lastPrinted>2024-09-12T11:00:23Z</cp:lastPrinted>
  <dcterms:created xsi:type="dcterms:W3CDTF">2023-09-07T14:43:52Z</dcterms:created>
  <dcterms:modified xsi:type="dcterms:W3CDTF">2026-09-29T06:40:03Z</dcterms:modified>
</cp:coreProperties>
</file>